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68" r:id="rId4"/>
    <p:sldId id="269" r:id="rId5"/>
    <p:sldId id="331" r:id="rId6"/>
    <p:sldId id="332" r:id="rId7"/>
    <p:sldId id="328" r:id="rId8"/>
    <p:sldId id="275" r:id="rId9"/>
    <p:sldId id="265" r:id="rId10"/>
    <p:sldId id="284" r:id="rId11"/>
    <p:sldId id="321" r:id="rId12"/>
    <p:sldId id="312" r:id="rId13"/>
    <p:sldId id="286" r:id="rId14"/>
    <p:sldId id="285" r:id="rId15"/>
    <p:sldId id="325" r:id="rId16"/>
    <p:sldId id="318" r:id="rId17"/>
    <p:sldId id="320" r:id="rId18"/>
    <p:sldId id="317" r:id="rId19"/>
    <p:sldId id="319" r:id="rId20"/>
    <p:sldId id="329" r:id="rId21"/>
    <p:sldId id="310" r:id="rId22"/>
    <p:sldId id="327" r:id="rId23"/>
    <p:sldId id="300" r:id="rId24"/>
    <p:sldId id="326" r:id="rId25"/>
    <p:sldId id="293" r:id="rId26"/>
    <p:sldId id="272" r:id="rId27"/>
    <p:sldId id="273" r:id="rId28"/>
    <p:sldId id="274" r:id="rId29"/>
    <p:sldId id="307" r:id="rId30"/>
    <p:sldId id="303" r:id="rId31"/>
    <p:sldId id="304" r:id="rId32"/>
    <p:sldId id="305" r:id="rId33"/>
    <p:sldId id="306" r:id="rId34"/>
    <p:sldId id="308" r:id="rId35"/>
  </p:sldIdLst>
  <p:sldSz cx="9144000" cy="6858000" type="screen4x3"/>
  <p:notesSz cx="9918700" cy="6781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9" autoAdjust="0"/>
    <p:restoredTop sz="80665" autoAdjust="0"/>
  </p:normalViewPr>
  <p:slideViewPr>
    <p:cSldViewPr>
      <p:cViewPr varScale="1">
        <p:scale>
          <a:sx n="93" d="100"/>
          <a:sy n="93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8302" y="0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FB9F2-AF19-4E05-AC36-A1873D3E3DB6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41534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8302" y="6441534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46CE2-EEF9-4937-B0EA-CE0B77528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8302" y="0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392C-AB87-4C22-AB53-C77031E44D79}" type="datetimeFigureOut">
              <a:rPr lang="en-US" smtClean="0"/>
              <a:pPr/>
              <a:t>8/19/2010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09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870" y="3221356"/>
            <a:ext cx="7934960" cy="3051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8302" y="6441534"/>
            <a:ext cx="4298103" cy="33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DE26C-213C-48D0-A1C4-C33E11183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앞이랑 같게 통일 제목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2FDB8-5367-48E2-9D8B-345711B313F6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5E6E37-CEF6-4022-96B0-E2C0DF0521C3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dirty="0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화살표 방향 </a:t>
            </a:r>
            <a:r>
              <a:rPr lang="en-US" altLang="ko-KR" dirty="0" smtClean="0"/>
              <a:t>procedural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은 양방향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DE26C-213C-48D0-A1C4-C33E111832F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>
                <a:latin typeface="Centaur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4572000"/>
            <a:ext cx="30480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78322" y="6324600"/>
            <a:ext cx="8769283" cy="390244"/>
            <a:chOff x="178322" y="6324600"/>
            <a:chExt cx="8769283" cy="390244"/>
          </a:xfrm>
        </p:grpSpPr>
        <p:pic>
          <p:nvPicPr>
            <p:cNvPr id="7" name="Picture 6" descr="logo[1]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267200" y="6324600"/>
              <a:ext cx="914634" cy="39024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7196356" y="6384022"/>
              <a:ext cx="17512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+mn-lt"/>
                </a:rPr>
                <a:t>http://icad.kaist.ac.kr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  <a:latin typeface="+mn-lt"/>
              </a:endParaRPr>
            </a:p>
          </p:txBody>
        </p:sp>
        <p:pic>
          <p:nvPicPr>
            <p:cNvPr id="10" name="Picture 9" descr="Picture1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8322" y="6358156"/>
              <a:ext cx="2657856" cy="347472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457200" y="3200400"/>
            <a:ext cx="8305800" cy="77788"/>
            <a:chOff x="457200" y="3200400"/>
            <a:chExt cx="8305800" cy="77788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457200" y="3200400"/>
              <a:ext cx="8305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838200" y="3276600"/>
              <a:ext cx="7696200" cy="1588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C234E-A989-45DA-9C99-C99A6BE29E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entaur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aur" pitchFamily="18" charset="0"/>
              </a:defRPr>
            </a:lvl1pPr>
            <a:lvl2pPr>
              <a:defRPr>
                <a:latin typeface="Centaur" pitchFamily="18" charset="0"/>
              </a:defRPr>
            </a:lvl2pPr>
            <a:lvl3pPr>
              <a:defRPr>
                <a:latin typeface="Centaur" pitchFamily="18" charset="0"/>
              </a:defRPr>
            </a:lvl3pPr>
            <a:lvl4pPr>
              <a:defRPr>
                <a:latin typeface="Centaur" pitchFamily="18" charset="0"/>
              </a:defRPr>
            </a:lvl4pPr>
            <a:lvl5pPr>
              <a:defRPr>
                <a:latin typeface="Centaur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23644" y="1219200"/>
            <a:ext cx="8305800" cy="77788"/>
            <a:chOff x="457200" y="3200400"/>
            <a:chExt cx="8305800" cy="77788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457200" y="3200400"/>
              <a:ext cx="83058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838200" y="3276600"/>
              <a:ext cx="7696200" cy="1588"/>
            </a:xfrm>
            <a:prstGeom prst="line">
              <a:avLst/>
            </a:prstGeom>
            <a:ln w="158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 userDrawn="1"/>
        </p:nvGrpSpPr>
        <p:grpSpPr>
          <a:xfrm>
            <a:off x="178322" y="6324600"/>
            <a:ext cx="5003512" cy="390244"/>
            <a:chOff x="178322" y="6324600"/>
            <a:chExt cx="5003512" cy="390244"/>
          </a:xfrm>
        </p:grpSpPr>
        <p:pic>
          <p:nvPicPr>
            <p:cNvPr id="15" name="Picture 14" descr="logo[1]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4267200" y="6324600"/>
              <a:ext cx="914634" cy="390244"/>
            </a:xfrm>
            <a:prstGeom prst="rect">
              <a:avLst/>
            </a:prstGeom>
          </p:spPr>
        </p:pic>
        <p:pic>
          <p:nvPicPr>
            <p:cNvPr id="17" name="Picture 16" descr="Picture1.jp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178322" y="6358156"/>
              <a:ext cx="2657856" cy="347472"/>
            </a:xfrm>
            <a:prstGeom prst="rect">
              <a:avLst/>
            </a:prstGeom>
          </p:spPr>
        </p:pic>
      </p:grp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z="1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562A-12D0-415F-9627-F573E514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tgen.berlios.de/" TargetMode="External"/><Relationship Id="rId2" Type="http://schemas.openxmlformats.org/officeDocument/2006/relationships/hyperlink" Target="http://www.macro-parametric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b3d.org/" TargetMode="External"/><Relationship Id="rId4" Type="http://schemas.openxmlformats.org/officeDocument/2006/relationships/hyperlink" Target="http://www.meshlab.org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tgen.berlios.de/" TargetMode="External"/><Relationship Id="rId2" Type="http://schemas.openxmlformats.org/officeDocument/2006/relationships/hyperlink" Target="http://www.macro-parametric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cascade.org/showroom/shapegallery/gal5/" TargetMode="External"/><Relationship Id="rId4" Type="http://schemas.openxmlformats.org/officeDocument/2006/relationships/hyperlink" Target="http://www.meshlab.org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ro-parametric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Macro-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Parametrics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Approach for CAD Translation to X3D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4495800"/>
            <a:ext cx="6629400" cy="11430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Yuna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Kang, Pranveer Singh Rathore, Soonhung Han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iCAD Lab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KAIST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CAD Modeling &amp; Exchange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8638" y="2752358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ko-KR" altLang="en-US" sz="1600" b="1" i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8638" y="3654238"/>
            <a:ext cx="27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모서리가 둥근 직사각형 4"/>
          <p:cNvSpPr/>
          <p:nvPr/>
        </p:nvSpPr>
        <p:spPr>
          <a:xfrm>
            <a:off x="703029" y="1967096"/>
            <a:ext cx="1403987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Explicit model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모서리가 둥근 직사각형 5"/>
          <p:cNvSpPr/>
          <p:nvPr/>
        </p:nvSpPr>
        <p:spPr>
          <a:xfrm>
            <a:off x="677331" y="4667955"/>
            <a:ext cx="1403987" cy="57150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Procedural model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직선 화살표 연결선 11"/>
          <p:cNvCxnSpPr>
            <a:stCxn id="6" idx="3"/>
            <a:endCxn id="15" idx="1"/>
          </p:cNvCxnSpPr>
          <p:nvPr/>
        </p:nvCxnSpPr>
        <p:spPr>
          <a:xfrm>
            <a:off x="2107016" y="2252848"/>
            <a:ext cx="2814934" cy="695"/>
          </a:xfrm>
          <a:prstGeom prst="straightConnector1">
            <a:avLst/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직선 화살표 연결선 13"/>
          <p:cNvCxnSpPr>
            <a:stCxn id="7" idx="0"/>
            <a:endCxn id="6" idx="2"/>
          </p:cNvCxnSpPr>
          <p:nvPr/>
        </p:nvCxnSpPr>
        <p:spPr>
          <a:xfrm rot="5400000" flipH="1" flipV="1">
            <a:off x="327497" y="3590429"/>
            <a:ext cx="2129355" cy="25698"/>
          </a:xfrm>
          <a:prstGeom prst="straightConnector1">
            <a:avLst/>
          </a:prstGeom>
          <a:ln w="25400" cmpd="sng">
            <a:solidFill>
              <a:srgbClr val="C00000"/>
            </a:solidFill>
            <a:prstDash val="dash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직선 화살표 연결선 19"/>
          <p:cNvCxnSpPr>
            <a:stCxn id="7" idx="3"/>
          </p:cNvCxnSpPr>
          <p:nvPr/>
        </p:nvCxnSpPr>
        <p:spPr>
          <a:xfrm flipV="1">
            <a:off x="2081318" y="4953000"/>
            <a:ext cx="520768" cy="707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꺾인 연결선 23"/>
          <p:cNvCxnSpPr>
            <a:stCxn id="6" idx="3"/>
          </p:cNvCxnSpPr>
          <p:nvPr/>
        </p:nvCxnSpPr>
        <p:spPr>
          <a:xfrm>
            <a:off x="2107016" y="2252848"/>
            <a:ext cx="2967334" cy="1154281"/>
          </a:xfrm>
          <a:prstGeom prst="bentConnector3">
            <a:avLst>
              <a:gd name="adj1" fmla="val 50000"/>
            </a:avLst>
          </a:prstGeom>
          <a:ln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265" y="3426177"/>
            <a:ext cx="1313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Final shape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921950" y="1758243"/>
            <a:ext cx="1981200" cy="9906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Polygonal Representation (Mesh)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074350" y="3121377"/>
            <a:ext cx="1641053" cy="774703"/>
            <a:chOff x="5257800" y="3124200"/>
            <a:chExt cx="1641053" cy="774703"/>
          </a:xfrm>
          <a:solidFill>
            <a:schemeClr val="accent1">
              <a:lumMod val="75000"/>
            </a:schemeClr>
          </a:solidFill>
        </p:grpSpPr>
        <p:sp>
          <p:nvSpPr>
            <p:cNvPr id="17" name="모서리가 둥근 직사각형 14"/>
            <p:cNvSpPr/>
            <p:nvPr/>
          </p:nvSpPr>
          <p:spPr>
            <a:xfrm>
              <a:off x="5257800" y="3124200"/>
              <a:ext cx="1403987" cy="57150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모서리가 둥근 직사각형 14"/>
            <p:cNvSpPr/>
            <p:nvPr/>
          </p:nvSpPr>
          <p:spPr>
            <a:xfrm>
              <a:off x="5376333" y="3231444"/>
              <a:ext cx="1403987" cy="57150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모서리가 둥근 직사각형 14"/>
            <p:cNvSpPr/>
            <p:nvPr/>
          </p:nvSpPr>
          <p:spPr>
            <a:xfrm>
              <a:off x="5494866" y="3327399"/>
              <a:ext cx="1403987" cy="57150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Others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02086" y="3657600"/>
            <a:ext cx="1905000" cy="2590800"/>
            <a:chOff x="2633133" y="4018845"/>
            <a:chExt cx="1905000" cy="2590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Rectangle 20"/>
            <p:cNvSpPr/>
            <p:nvPr/>
          </p:nvSpPr>
          <p:spPr>
            <a:xfrm>
              <a:off x="2633133" y="4018845"/>
              <a:ext cx="1905000" cy="2590800"/>
            </a:xfrm>
            <a:prstGeom prst="rect">
              <a:avLst/>
            </a:prstGeom>
            <a:grpFill/>
            <a:ln cmpd="dbl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모서리가 둥근 직사각형 15"/>
            <p:cNvSpPr/>
            <p:nvPr/>
          </p:nvSpPr>
          <p:spPr>
            <a:xfrm>
              <a:off x="2890143" y="4208307"/>
              <a:ext cx="1403987" cy="5715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Features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모서리가 둥근 직사각형 15"/>
            <p:cNvSpPr/>
            <p:nvPr/>
          </p:nvSpPr>
          <p:spPr>
            <a:xfrm>
              <a:off x="2895600" y="5029200"/>
              <a:ext cx="1403987" cy="5715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Procedure</a:t>
              </a:r>
            </a:p>
          </p:txBody>
        </p:sp>
        <p:sp>
          <p:nvSpPr>
            <p:cNvPr id="24" name="모서리가 둥근 직사각형 15"/>
            <p:cNvSpPr/>
            <p:nvPr/>
          </p:nvSpPr>
          <p:spPr>
            <a:xfrm>
              <a:off x="2895600" y="5867400"/>
              <a:ext cx="1403987" cy="57150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Constraints</a:t>
              </a:r>
            </a:p>
          </p:txBody>
        </p:sp>
      </p:grpSp>
      <p:sp>
        <p:nvSpPr>
          <p:cNvPr id="25" name="모서리가 둥근 직사각형 14"/>
          <p:cNvSpPr/>
          <p:nvPr/>
        </p:nvSpPr>
        <p:spPr>
          <a:xfrm>
            <a:off x="5164662" y="4614333"/>
            <a:ext cx="1600200" cy="6858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Modeling Commands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직선 화살표 연결선 9"/>
          <p:cNvCxnSpPr>
            <a:endCxn id="25" idx="1"/>
          </p:cNvCxnSpPr>
          <p:nvPr/>
        </p:nvCxnSpPr>
        <p:spPr>
          <a:xfrm>
            <a:off x="4507086" y="4953000"/>
            <a:ext cx="657576" cy="4233"/>
          </a:xfrm>
          <a:prstGeom prst="straightConnector1">
            <a:avLst/>
          </a:prstGeom>
          <a:ln>
            <a:headEnd type="stealth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7439376" y="1608669"/>
            <a:ext cx="1524000" cy="1295400"/>
            <a:chOff x="7436556" y="1992492"/>
            <a:chExt cx="1524000" cy="1295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8" name="Rectangle 27"/>
            <p:cNvSpPr/>
            <p:nvPr/>
          </p:nvSpPr>
          <p:spPr>
            <a:xfrm>
              <a:off x="7436556" y="1992492"/>
              <a:ext cx="1524000" cy="1295400"/>
            </a:xfrm>
            <a:prstGeom prst="rect">
              <a:avLst/>
            </a:prstGeom>
            <a:grp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61"/>
            <p:cNvGrpSpPr/>
            <p:nvPr/>
          </p:nvGrpSpPr>
          <p:grpSpPr>
            <a:xfrm>
              <a:off x="7588956" y="2221092"/>
              <a:ext cx="1295400" cy="990600"/>
              <a:chOff x="7543800" y="1905000"/>
              <a:chExt cx="1295400" cy="990600"/>
            </a:xfrm>
            <a:grpFill/>
          </p:grpSpPr>
          <p:sp>
            <p:nvSpPr>
              <p:cNvPr id="30" name="Flowchart: Document 29"/>
              <p:cNvSpPr/>
              <p:nvPr/>
            </p:nvSpPr>
            <p:spPr>
              <a:xfrm>
                <a:off x="7543800" y="1905000"/>
                <a:ext cx="609600" cy="4572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X3D</a:t>
                </a:r>
                <a:endParaRPr 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Flowchart: Document 30"/>
              <p:cNvSpPr/>
              <p:nvPr/>
            </p:nvSpPr>
            <p:spPr>
              <a:xfrm>
                <a:off x="8229600" y="1905000"/>
                <a:ext cx="609600" cy="4572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Flowchart: Document 31"/>
              <p:cNvSpPr/>
              <p:nvPr/>
            </p:nvSpPr>
            <p:spPr>
              <a:xfrm>
                <a:off x="7848600" y="2438400"/>
                <a:ext cx="609600" cy="4572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7450665" y="3191934"/>
            <a:ext cx="1524000" cy="838200"/>
            <a:chOff x="7391400" y="3575757"/>
            <a:chExt cx="1524000" cy="8382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" name="Rectangle 33"/>
            <p:cNvSpPr/>
            <p:nvPr/>
          </p:nvSpPr>
          <p:spPr>
            <a:xfrm>
              <a:off x="7391400" y="3575757"/>
              <a:ext cx="1524000" cy="838200"/>
            </a:xfrm>
            <a:prstGeom prst="rect">
              <a:avLst/>
            </a:prstGeom>
            <a:grp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62"/>
            <p:cNvGrpSpPr/>
            <p:nvPr/>
          </p:nvGrpSpPr>
          <p:grpSpPr>
            <a:xfrm>
              <a:off x="7543800" y="3804357"/>
              <a:ext cx="1295400" cy="457200"/>
              <a:chOff x="7848600" y="1905000"/>
              <a:chExt cx="1295400" cy="457200"/>
            </a:xfrm>
            <a:grpFill/>
          </p:grpSpPr>
          <p:sp>
            <p:nvSpPr>
              <p:cNvPr id="36" name="Flowchart: Document 35"/>
              <p:cNvSpPr/>
              <p:nvPr/>
            </p:nvSpPr>
            <p:spPr>
              <a:xfrm>
                <a:off x="7848600" y="1905000"/>
                <a:ext cx="609600" cy="4572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Flowchart: Document 36"/>
              <p:cNvSpPr/>
              <p:nvPr/>
            </p:nvSpPr>
            <p:spPr>
              <a:xfrm>
                <a:off x="8534400" y="1905000"/>
                <a:ext cx="609600" cy="4572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467600" y="4267200"/>
            <a:ext cx="1524000" cy="1295400"/>
            <a:chOff x="7239000" y="4679244"/>
            <a:chExt cx="1524000" cy="1295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7239000" y="4679244"/>
              <a:ext cx="1524000" cy="1295400"/>
            </a:xfrm>
            <a:prstGeom prst="rect">
              <a:avLst/>
            </a:prstGeom>
            <a:grpFill/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0" name="Group 71"/>
            <p:cNvGrpSpPr/>
            <p:nvPr/>
          </p:nvGrpSpPr>
          <p:grpSpPr>
            <a:xfrm>
              <a:off x="7332132" y="4848576"/>
              <a:ext cx="1295400" cy="973668"/>
              <a:chOff x="7467600" y="5029200"/>
              <a:chExt cx="1295400" cy="973668"/>
            </a:xfrm>
            <a:grpFill/>
          </p:grpSpPr>
          <p:grpSp>
            <p:nvGrpSpPr>
              <p:cNvPr id="41" name="Group 66"/>
              <p:cNvGrpSpPr/>
              <p:nvPr/>
            </p:nvGrpSpPr>
            <p:grpSpPr>
              <a:xfrm>
                <a:off x="7467600" y="5029200"/>
                <a:ext cx="1295400" cy="457200"/>
                <a:chOff x="7543800" y="1905000"/>
                <a:chExt cx="1295400" cy="457200"/>
              </a:xfrm>
              <a:grpFill/>
            </p:grpSpPr>
            <p:sp>
              <p:nvSpPr>
                <p:cNvPr id="43" name="Flowchart: Document 42"/>
                <p:cNvSpPr/>
                <p:nvPr/>
              </p:nvSpPr>
              <p:spPr>
                <a:xfrm>
                  <a:off x="7543800" y="1905000"/>
                  <a:ext cx="609600" cy="45720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MPA</a:t>
                  </a:r>
                  <a:endParaRPr lang="en-US" sz="12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Flowchart: Document 43"/>
                <p:cNvSpPr/>
                <p:nvPr/>
              </p:nvSpPr>
              <p:spPr>
                <a:xfrm>
                  <a:off x="8229600" y="1905000"/>
                  <a:ext cx="609600" cy="457200"/>
                </a:xfrm>
                <a:prstGeom prst="flowChartDocumen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2" name="Flowchart: Document 41"/>
              <p:cNvSpPr/>
              <p:nvPr/>
            </p:nvSpPr>
            <p:spPr>
              <a:xfrm>
                <a:off x="7755468" y="5545668"/>
                <a:ext cx="609600" cy="457200"/>
              </a:xfrm>
              <a:prstGeom prst="flowChartDocumen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46" name="Straight Arrow Connector 45"/>
          <p:cNvCxnSpPr>
            <a:stCxn id="15" idx="3"/>
          </p:cNvCxnSpPr>
          <p:nvPr/>
        </p:nvCxnSpPr>
        <p:spPr>
          <a:xfrm>
            <a:off x="6903150" y="2253543"/>
            <a:ext cx="536226" cy="282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715403" y="3610328"/>
            <a:ext cx="735262" cy="706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5" idx="3"/>
          </p:cNvCxnSpPr>
          <p:nvPr/>
        </p:nvCxnSpPr>
        <p:spPr>
          <a:xfrm flipV="1">
            <a:off x="6764862" y="4954410"/>
            <a:ext cx="702738" cy="2823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stealth"/>
            <a:tailEnd type="stealt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z="1600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Mesh Processing Pipeline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33" descr="12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5731510" cy="49371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419600" y="1712655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+mj-lt"/>
                <a:cs typeface="Arial" pitchFamily="34" charset="0"/>
              </a:rPr>
              <a:t>Mesh Processing Pipeline modified from </a:t>
            </a:r>
            <a:r>
              <a:rPr lang="en-US" altLang="ko-KR" sz="2000" dirty="0" smtClean="0">
                <a:latin typeface="+mj-lt"/>
              </a:rPr>
              <a:t>Mario </a:t>
            </a:r>
            <a:r>
              <a:rPr lang="en-US" altLang="ko-KR" sz="2000" dirty="0" err="1" smtClean="0">
                <a:latin typeface="+mj-lt"/>
              </a:rPr>
              <a:t>Botsch</a:t>
            </a:r>
            <a:r>
              <a:rPr lang="en-US" altLang="ko-KR" sz="2000" dirty="0" smtClean="0">
                <a:latin typeface="+mj-lt"/>
              </a:rPr>
              <a:t>(2006)*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cs typeface="Arial" pitchFamily="34" charset="0"/>
            </a:endParaRPr>
          </a:p>
          <a:p>
            <a:pPr marL="457200" indent="-457200"/>
            <a:r>
              <a:rPr lang="en-US" sz="2000" dirty="0" smtClean="0">
                <a:latin typeface="+mj-lt"/>
                <a:cs typeface="Arial" pitchFamily="34" charset="0"/>
              </a:rPr>
              <a:t>Phase 1. Export Facet data from ACIS kernel</a:t>
            </a:r>
          </a:p>
          <a:p>
            <a:pPr marL="896938" indent="-896938"/>
            <a:r>
              <a:rPr lang="en-US" sz="2000" dirty="0" smtClean="0">
                <a:latin typeface="+mj-lt"/>
                <a:cs typeface="Arial" pitchFamily="34" charset="0"/>
              </a:rPr>
              <a:t>Phase 2. Get the high resolution mesh using </a:t>
            </a:r>
            <a:r>
              <a:rPr lang="en-US" sz="2000" dirty="0" err="1" smtClean="0">
                <a:latin typeface="+mj-lt"/>
                <a:cs typeface="Arial" pitchFamily="34" charset="0"/>
              </a:rPr>
              <a:t>TetGen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 marL="896938" indent="-896938"/>
            <a:r>
              <a:rPr lang="en-US" sz="2000" dirty="0" smtClean="0">
                <a:latin typeface="+mj-lt"/>
                <a:cs typeface="Arial" pitchFamily="34" charset="0"/>
              </a:rPr>
              <a:t>Phase 3. Reduce mesh for getting multi-resolution using </a:t>
            </a:r>
            <a:r>
              <a:rPr lang="en-US" sz="2000" dirty="0" err="1" smtClean="0">
                <a:latin typeface="+mj-lt"/>
                <a:cs typeface="Arial" pitchFamily="34" charset="0"/>
              </a:rPr>
              <a:t>MeshLab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07213" y="208520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Facet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43200" y="276361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High Resolution Mesh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95600" y="5029200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Multi-Resolution Mesh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9296" t="2941" r="59240" b="83824"/>
          <a:stretch>
            <a:fillRect/>
          </a:stretch>
        </p:blipFill>
        <p:spPr bwMode="auto">
          <a:xfrm>
            <a:off x="2003612" y="1461247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0950" t="11765" r="36312" b="70588"/>
          <a:stretch>
            <a:fillRect/>
          </a:stretch>
        </p:blipFill>
        <p:spPr bwMode="auto">
          <a:xfrm>
            <a:off x="3254188" y="19812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50951" t="35294" r="35038" b="47059"/>
          <a:stretch>
            <a:fillRect/>
          </a:stretch>
        </p:blipFill>
        <p:spPr bwMode="auto">
          <a:xfrm>
            <a:off x="3276600" y="3151094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50950" t="77941"/>
          <a:stretch>
            <a:fillRect/>
          </a:stretch>
        </p:blipFill>
        <p:spPr bwMode="auto">
          <a:xfrm>
            <a:off x="3278232" y="5257800"/>
            <a:ext cx="2934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553200" y="5105400"/>
            <a:ext cx="2438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* Mario </a:t>
            </a:r>
            <a:r>
              <a:rPr lang="en-US" altLang="ko-KR" sz="900" dirty="0" err="1" smtClean="0"/>
              <a:t>Botsch</a:t>
            </a:r>
            <a:r>
              <a:rPr lang="en-US" altLang="ko-KR" sz="900" dirty="0" smtClean="0"/>
              <a:t>, Mark </a:t>
            </a:r>
            <a:r>
              <a:rPr lang="en-US" altLang="ko-KR" sz="900" dirty="0" err="1" smtClean="0"/>
              <a:t>Pauly</a:t>
            </a:r>
            <a:r>
              <a:rPr lang="en-US" altLang="ko-KR" sz="900" dirty="0" smtClean="0"/>
              <a:t>, Christian </a:t>
            </a:r>
            <a:r>
              <a:rPr lang="en-US" altLang="ko-KR" sz="900" dirty="0" err="1" smtClean="0"/>
              <a:t>Rossl</a:t>
            </a:r>
            <a:r>
              <a:rPr lang="en-US" altLang="ko-KR" sz="900" dirty="0" smtClean="0"/>
              <a:t>, Stephan Bischoff, Leif </a:t>
            </a:r>
            <a:r>
              <a:rPr lang="en-US" altLang="ko-KR" sz="900" dirty="0" err="1" smtClean="0"/>
              <a:t>Kobbelt</a:t>
            </a:r>
            <a:r>
              <a:rPr lang="en-US" altLang="ko-KR" sz="900" dirty="0" smtClean="0"/>
              <a:t>. “Geometric</a:t>
            </a:r>
            <a:br>
              <a:rPr lang="en-US" altLang="ko-KR" sz="900" dirty="0" smtClean="0"/>
            </a:br>
            <a:r>
              <a:rPr lang="en-US" altLang="ko-KR" sz="900" dirty="0" smtClean="0"/>
              <a:t>Modeling Based on Triangle Meshes”, </a:t>
            </a:r>
            <a:r>
              <a:rPr lang="en-US" altLang="ko-KR" sz="900" i="1" dirty="0" smtClean="0"/>
              <a:t>EUROGRAPHICS 2006 Tutorials</a:t>
            </a:r>
            <a:r>
              <a:rPr lang="en-US" altLang="ko-KR" sz="900" dirty="0" smtClean="0"/>
              <a:t>, Vienna, Austria,</a:t>
            </a:r>
            <a:br>
              <a:rPr lang="en-US" altLang="ko-KR" sz="900" dirty="0" smtClean="0"/>
            </a:br>
            <a:r>
              <a:rPr lang="en-US" altLang="ko-KR" sz="900" dirty="0" smtClean="0"/>
              <a:t>2006.</a:t>
            </a:r>
            <a:endParaRPr lang="ko-KR" alt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X3D Translation Scenario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843" y="1295400"/>
            <a:ext cx="7823557" cy="476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91200" y="6019800"/>
            <a:ext cx="290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DT: Delaunay Triangulated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Test Cases Set I (KAIST)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443037"/>
            <a:ext cx="8458199" cy="4677677"/>
            <a:chOff x="-14835" y="1524000"/>
            <a:chExt cx="9422173" cy="5205268"/>
          </a:xfrm>
        </p:grpSpPr>
        <p:pic>
          <p:nvPicPr>
            <p:cNvPr id="5" name="Picture 1032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1600200"/>
              <a:ext cx="2209800" cy="1800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" name="Picture 1033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1600200"/>
              <a:ext cx="2209800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34" descr="2차모델_complex(양정삼)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4260850"/>
              <a:ext cx="2519363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35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11538" y="4254500"/>
              <a:ext cx="2519362" cy="180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38" descr="rd708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89800" y="1524000"/>
              <a:ext cx="177800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4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1" y="4010461"/>
              <a:ext cx="2514601" cy="201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6"/>
            <p:cNvSpPr txBox="1">
              <a:spLocks noChangeArrowheads="1"/>
            </p:cNvSpPr>
            <p:nvPr/>
          </p:nvSpPr>
          <p:spPr bwMode="auto">
            <a:xfrm>
              <a:off x="664239" y="3429000"/>
              <a:ext cx="1475343" cy="37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K1: L-Block</a:t>
              </a:r>
              <a:endParaRPr kumimoji="0"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7"/>
            <p:cNvSpPr txBox="1">
              <a:spLocks noChangeArrowheads="1"/>
            </p:cNvSpPr>
            <p:nvPr/>
          </p:nvSpPr>
          <p:spPr bwMode="auto">
            <a:xfrm>
              <a:off x="3021677" y="3429000"/>
              <a:ext cx="1510342" cy="37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K2: Y-Model</a:t>
              </a:r>
              <a:endParaRPr kumimoji="0"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8"/>
            <p:cNvSpPr txBox="1">
              <a:spLocks noChangeArrowheads="1"/>
            </p:cNvSpPr>
            <p:nvPr/>
          </p:nvSpPr>
          <p:spPr bwMode="auto">
            <a:xfrm>
              <a:off x="5379115" y="3429000"/>
              <a:ext cx="1857481" cy="37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K3: </a:t>
              </a:r>
              <a:r>
                <a:rPr kumimoji="0" lang="en-US" altLang="ko-KR" sz="1600" b="1" dirty="0">
                  <a:latin typeface="Arial" pitchFamily="34" charset="0"/>
                  <a:cs typeface="Arial" pitchFamily="34" charset="0"/>
                </a:rPr>
                <a:t>Gas </a:t>
              </a:r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Spring</a:t>
              </a:r>
              <a:endParaRPr kumimoji="0"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7370112" y="3442014"/>
              <a:ext cx="2037226" cy="65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K4: Linear Sensor</a:t>
              </a:r>
              <a:endParaRPr kumimoji="0"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-14835" y="6078537"/>
              <a:ext cx="3310494" cy="650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K5: </a:t>
              </a:r>
              <a:r>
                <a:rPr kumimoji="0" lang="en-US" altLang="ko-KR" sz="1600" b="1" dirty="0">
                  <a:latin typeface="Arial" pitchFamily="34" charset="0"/>
                  <a:cs typeface="Arial" pitchFamily="34" charset="0"/>
                </a:rPr>
                <a:t>Engine </a:t>
              </a:r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Air-Filter Housing</a:t>
              </a:r>
              <a:endParaRPr kumimoji="0"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3380543" y="6072187"/>
              <a:ext cx="2970956" cy="37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K6: Pneumatics Cylinder</a:t>
              </a:r>
              <a:endParaRPr kumimoji="0"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7230408" y="6070644"/>
              <a:ext cx="1323558" cy="376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 b="1" dirty="0" smtClean="0">
                  <a:latin typeface="Arial" pitchFamily="34" charset="0"/>
                  <a:cs typeface="Arial" pitchFamily="34" charset="0"/>
                </a:rPr>
                <a:t>K7: </a:t>
              </a:r>
              <a:r>
                <a:rPr kumimoji="0" lang="en-US" altLang="ko-KR" sz="1600" b="1" dirty="0">
                  <a:latin typeface="Arial" pitchFamily="34" charset="0"/>
                  <a:cs typeface="Arial" pitchFamily="34" charset="0"/>
                </a:rPr>
                <a:t>Chisel</a:t>
              </a:r>
              <a:endParaRPr kumimoji="0"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0175" y="1590675"/>
              <a:ext cx="2286000" cy="1782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Test Cases Set II </a:t>
            </a:r>
            <a:br>
              <a:rPr lang="en-US" sz="3400" dirty="0" smtClean="0">
                <a:latin typeface="Arial" pitchFamily="34" charset="0"/>
                <a:cs typeface="Arial" pitchFamily="34" charset="0"/>
              </a:rPr>
            </a:br>
            <a:r>
              <a:rPr lang="en-US" sz="3400" dirty="0" smtClean="0">
                <a:latin typeface="Arial" pitchFamily="34" charset="0"/>
                <a:cs typeface="Arial" pitchFamily="34" charset="0"/>
              </a:rPr>
              <a:t>(ACIS models with complex surfaces)</a:t>
            </a:r>
            <a:endParaRPr lang="en-US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352550"/>
            <a:ext cx="61817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Experiments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685800"/>
            <a:ext cx="85344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al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1981200"/>
            <a:ext cx="69342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1490246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1600" dirty="0" smtClean="0">
                <a:latin typeface="Arial" pitchFamily="34" charset="0"/>
                <a:cs typeface="Arial" pitchFamily="34" charset="0"/>
              </a:rPr>
              <a:t>Y-model (KAIST) after (a) Phase I (b) Phase II (c), (d), (e), (f) Phase III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4488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Test Case : Y-model (KAIST)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Content Placeholder 4" descr="234545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06325" y="1905000"/>
            <a:ext cx="6847075" cy="4191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490246"/>
            <a:ext cx="769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sz="1600" dirty="0" smtClean="0">
                <a:latin typeface="Arial" pitchFamily="34" charset="0"/>
                <a:cs typeface="Arial" pitchFamily="34" charset="0"/>
              </a:rPr>
              <a:t>Bracket (ACIS) after (a) Phase I (b) Phase II (c), (d), (e), (f)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Phase III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Test Case : Bracket (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ACIS model)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52400"/>
            <a:ext cx="9448800" cy="11430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Test Cases Set I (KAIST)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 descr="k1~k5_combin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1905000"/>
            <a:ext cx="8077200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371600"/>
            <a:ext cx="7696200" cy="48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Resolution models after Phase II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153400" cy="4898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Resolution models after Phase II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32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00" y="1828800"/>
            <a:ext cx="5257800" cy="441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6200" y="152400"/>
            <a:ext cx="944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Test Cases Set II </a:t>
            </a:r>
            <a:br>
              <a:rPr lang="en-US" altLang="ko-KR" sz="44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4400" dirty="0" smtClean="0">
                <a:latin typeface="Arial" pitchFamily="34" charset="0"/>
                <a:cs typeface="Arial" pitchFamily="34" charset="0"/>
              </a:rPr>
              <a:t>(ACIS models with complex surfaces)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Contents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Macro-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Parametrics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Approach (MPA)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X3D Translator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Experiments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CAD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translation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 X3D using Macro-Parametric Approach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CAD models of several commercial CAD systems can be transfer to X3D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If X3D can contain history information in the future, it is possible to translate CAD to X3D with history information also, using Macro-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Parametrics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Approach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further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www.macro-parametrics.org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www.tetgen.berlios.de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www.meshlab.org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W3C member resources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www.web3d.org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“Members only Wiki”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X3D CAD Working Group</a:t>
            </a: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“Documents”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CAD  Macro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48199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Guk-Heon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Choi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Duhwan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Mun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Soonhung Han.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 Exchange of CAD Part Models Based on the Macro-Parametric Approach.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International Journal of CAD/CAM, Vol. 2, No. 1, pp. 13~21, 2002.</a:t>
            </a:r>
          </a:p>
          <a:p>
            <a:pPr marL="514350" indent="-514350">
              <a:buAutoNum type="arabicPeriod"/>
            </a:pP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P.Cignoni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Montani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 and R.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Scopigno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300" b="1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3300" b="1" i="1" dirty="0" err="1" smtClean="0"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fr-FR" sz="3300" b="1" i="1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3300" b="1" i="1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3300" b="1" i="1" dirty="0" smtClean="0">
                <a:latin typeface="Times New Roman" pitchFamily="18" charset="0"/>
                <a:cs typeface="Times New Roman" pitchFamily="18" charset="0"/>
              </a:rPr>
              <a:t> Simplification </a:t>
            </a:r>
            <a:r>
              <a:rPr lang="fr-FR" sz="3300" b="1" i="1" dirty="0" err="1" smtClean="0">
                <a:latin typeface="Times New Roman" pitchFamily="18" charset="0"/>
                <a:cs typeface="Times New Roman" pitchFamily="18" charset="0"/>
              </a:rPr>
              <a:t>Algorithms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. Computer &amp;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Graphics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, Vol. 22, No. 1, pp. 37-54, 1998.</a:t>
            </a:r>
          </a:p>
          <a:p>
            <a:pPr marL="514350" indent="-514350">
              <a:buAutoNum type="arabicPeriod"/>
            </a:pP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Kobbelt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Campagna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, H.P.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Siedel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3300" b="1" i="1" dirty="0" smtClean="0">
                <a:latin typeface="Times New Roman" pitchFamily="18" charset="0"/>
                <a:cs typeface="Times New Roman" pitchFamily="18" charset="0"/>
              </a:rPr>
              <a:t>A General Framework for </a:t>
            </a:r>
            <a:r>
              <a:rPr lang="fr-FR" sz="3300" b="1" i="1" dirty="0" err="1" smtClean="0">
                <a:latin typeface="Times New Roman" pitchFamily="18" charset="0"/>
                <a:cs typeface="Times New Roman" pitchFamily="18" charset="0"/>
              </a:rPr>
              <a:t>Mesh</a:t>
            </a:r>
            <a:r>
              <a:rPr lang="fr-FR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300" b="1" i="1" dirty="0" err="1" smtClean="0">
                <a:latin typeface="Times New Roman" pitchFamily="18" charset="0"/>
                <a:cs typeface="Times New Roman" pitchFamily="18" charset="0"/>
              </a:rPr>
              <a:t>Decimation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. Computer Science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 of Erlangen-</a:t>
            </a:r>
            <a:r>
              <a:rPr lang="fr-FR" sz="3300" dirty="0" err="1" smtClean="0">
                <a:latin typeface="Times New Roman" pitchFamily="18" charset="0"/>
                <a:cs typeface="Times New Roman" pitchFamily="18" charset="0"/>
              </a:rPr>
              <a:t>Nurnberg</a:t>
            </a:r>
            <a:r>
              <a:rPr lang="fr-FR" sz="33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William J. Schroeder  et al,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Kok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Lim et al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Decimation of Triangle Meshes &amp; Model Simplification Using Vertex-Clustering</a:t>
            </a:r>
            <a:r>
              <a:rPr lang="en-US" sz="33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J.Y.H. </a:t>
            </a:r>
            <a:r>
              <a:rPr lang="en-US" sz="3300" dirty="0" err="1" smtClean="0">
                <a:latin typeface="Times New Roman" pitchFamily="18" charset="0"/>
                <a:cs typeface="Times New Roman" pitchFamily="18" charset="0"/>
              </a:rPr>
              <a:t>Fuha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, W.D. Lib. </a:t>
            </a:r>
            <a:r>
              <a:rPr lang="en-US" sz="3300" b="1" i="1" dirty="0" smtClean="0">
                <a:latin typeface="Times New Roman" pitchFamily="18" charset="0"/>
                <a:cs typeface="Times New Roman" pitchFamily="18" charset="0"/>
              </a:rPr>
              <a:t>Advances in collaborative CAD: the-state-of-the art.</a:t>
            </a:r>
          </a:p>
          <a:p>
            <a:pPr marL="514350" indent="-514350"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www.macro-parametrics.org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www.tetgen.berlios.de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www.meshlab.org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IN" sz="3300" dirty="0" smtClean="0">
                <a:latin typeface="Times New Roman" pitchFamily="18" charset="0"/>
                <a:cs typeface="Times New Roman" pitchFamily="18" charset="0"/>
              </a:rPr>
              <a:t>ACIS Models from: </a:t>
            </a:r>
            <a:r>
              <a:rPr lang="en-IN" sz="33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http://www.opencascade.org/showroom/shapegallery/gal5/</a:t>
            </a:r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1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References </a:t>
            </a:r>
            <a:endParaRPr lang="en-I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10. Steven J. Owen. “A Survey of Unstructured Mesh Generation Technology”. ANSYS Inc., Canonsburg, PA.</a:t>
            </a:r>
          </a:p>
          <a:p>
            <a:pPr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11. Jonathan Richard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Shewchuk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 “Triangle: Engineering a 2D Quality Mesh Generator and Delaunay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Triangulator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”. School of Computer Science, Carnegie Mellon University.</a:t>
            </a:r>
          </a:p>
          <a:p>
            <a:pPr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12. Steven J. Owen, David R. White, Timothy J.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Tautges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 “FACET-BASED SURFACES FOR 3D MESH GENERATION”.</a:t>
            </a: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A. Ciampalini, P. Cignoni, C. Montani, R. Scopigno. Multiresolution decimation based 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on global error. The Visual Computer (1997)</a:t>
            </a:r>
          </a:p>
          <a:p>
            <a:pPr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14. Leila De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Floriani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and Paola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Magillo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Multiresolution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Mesh Representation: Models and Data Structures.</a:t>
            </a:r>
          </a:p>
          <a:p>
            <a:pPr>
              <a:buNone/>
            </a:pP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15.  P.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Alliez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Ucelli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Gotsman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, and M.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Attene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. Recent advances in </a:t>
            </a:r>
            <a:r>
              <a:rPr lang="en-IN" sz="1800" dirty="0" err="1" smtClean="0">
                <a:latin typeface="Times New Roman" pitchFamily="18" charset="0"/>
                <a:cs typeface="Times New Roman" pitchFamily="18" charset="0"/>
              </a:rPr>
              <a:t>remeshing</a:t>
            </a:r>
            <a:r>
              <a:rPr lang="en-IN" sz="1800" dirty="0" smtClean="0">
                <a:latin typeface="Times New Roman" pitchFamily="18" charset="0"/>
                <a:cs typeface="Times New Roman" pitchFamily="18" charset="0"/>
              </a:rPr>
              <a:t> of surfaces. State-of-the-art report, 2005.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1"/>
            <a:ext cx="82296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/>
              <a:t>Appendix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C50644CC-5D4F-4823-86FD-CED3F9B96BEC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Neutral Modeling Command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85720" y="1500174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/>
              <a:t>ENTITY SOLID_Create_Protrusion_Extrude;</a:t>
            </a:r>
          </a:p>
          <a:p>
            <a:r>
              <a:rPr lang="en-US" altLang="ko-KR" sz="1600" b="1" dirty="0" smtClean="0"/>
              <a:t>  result_object_name	: STRING;</a:t>
            </a:r>
          </a:p>
          <a:p>
            <a:r>
              <a:rPr lang="en-US" altLang="ko-KR" sz="1600" b="1" dirty="0" smtClean="0"/>
              <a:t>  profile_sketch		: STRING;</a:t>
            </a:r>
          </a:p>
          <a:p>
            <a:r>
              <a:rPr lang="en-US" altLang="ko-KR" sz="1600" b="1" dirty="0" smtClean="0"/>
              <a:t>  flip 			: BOOLEAN;</a:t>
            </a:r>
          </a:p>
          <a:p>
            <a:r>
              <a:rPr lang="en-US" altLang="ko-KR" sz="1600" b="1" dirty="0" smtClean="0"/>
              <a:t>  start_condition		: end_type;</a:t>
            </a:r>
          </a:p>
          <a:p>
            <a:r>
              <a:rPr lang="en-US" altLang="ko-KR" sz="1600" b="1" dirty="0" smtClean="0"/>
              <a:t>  start_depth		: length_measure;</a:t>
            </a:r>
          </a:p>
          <a:p>
            <a:r>
              <a:rPr lang="en-US" altLang="ko-KR" sz="1600" b="1" dirty="0" smtClean="0"/>
              <a:t>  end_condition		: end_type;</a:t>
            </a:r>
          </a:p>
          <a:p>
            <a:r>
              <a:rPr lang="en-US" altLang="ko-KR" sz="1600" b="1" dirty="0" smtClean="0"/>
              <a:t>  end_depth		: length_measure;</a:t>
            </a:r>
          </a:p>
          <a:p>
            <a:r>
              <a:rPr lang="en-US" altLang="ko-KR" sz="1600" b="1" dirty="0" smtClean="0"/>
              <a:t>END_ENTITY;</a:t>
            </a:r>
            <a:endParaRPr lang="ko-KR" altLang="en-US" sz="1600" b="1" dirty="0"/>
          </a:p>
        </p:txBody>
      </p:sp>
      <p:grpSp>
        <p:nvGrpSpPr>
          <p:cNvPr id="2" name="그룹 31"/>
          <p:cNvGrpSpPr/>
          <p:nvPr/>
        </p:nvGrpSpPr>
        <p:grpSpPr>
          <a:xfrm>
            <a:off x="4357686" y="3041669"/>
            <a:ext cx="4624523" cy="3173413"/>
            <a:chOff x="4572000" y="2708275"/>
            <a:chExt cx="4624523" cy="3173413"/>
          </a:xfrm>
        </p:grpSpPr>
        <p:pic>
          <p:nvPicPr>
            <p:cNvPr id="19" name="Picture 18" descr="solid_create_protrusion_extrud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9200" y="3433763"/>
              <a:ext cx="2736850" cy="244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6396038" y="4051300"/>
              <a:ext cx="177800" cy="1498600"/>
              <a:chOff x="1497" y="721"/>
              <a:chExt cx="305" cy="1638"/>
            </a:xfrm>
          </p:grpSpPr>
          <p:sp>
            <p:nvSpPr>
              <p:cNvPr id="21" name="Line 20"/>
              <p:cNvSpPr>
                <a:spLocks noChangeShapeType="1"/>
              </p:cNvSpPr>
              <p:nvPr/>
            </p:nvSpPr>
            <p:spPr bwMode="auto">
              <a:xfrm>
                <a:off x="1497" y="721"/>
                <a:ext cx="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b="1" kern="120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" name="Line 21"/>
              <p:cNvSpPr>
                <a:spLocks noChangeShapeType="1"/>
              </p:cNvSpPr>
              <p:nvPr/>
            </p:nvSpPr>
            <p:spPr bwMode="auto">
              <a:xfrm>
                <a:off x="1497" y="1270"/>
                <a:ext cx="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b="1" kern="120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1497" y="2359"/>
                <a:ext cx="3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rtl="0"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600" b="1" kern="1200" dirty="0">
                  <a:solidFill>
                    <a:srgbClr val="4D4D4D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7672388" y="2708275"/>
              <a:ext cx="152413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kern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profile_sketch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6443663" y="4051300"/>
              <a:ext cx="1587" cy="503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 type="arrow" w="med" len="med"/>
            </a:ln>
            <a:effectLst/>
          </p:spPr>
          <p:txBody>
            <a:bodyPr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 kern="120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443663" y="4554538"/>
              <a:ext cx="1587" cy="9890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lg" len="med"/>
              <a:tailEnd type="arrow" w="lg" len="med"/>
            </a:ln>
            <a:effectLst/>
          </p:spPr>
          <p:txBody>
            <a:bodyPr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 kern="120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4572000" y="4149725"/>
              <a:ext cx="15600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kern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end_condition</a:t>
              </a:r>
            </a:p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kern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end_depth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572000" y="3213100"/>
              <a:ext cx="16448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kern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start_condition</a:t>
              </a:r>
            </a:p>
            <a:p>
              <a:pPr algn="l" rtl="0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b="1" kern="12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start_depth</a:t>
              </a: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679950" y="3794125"/>
              <a:ext cx="1763713" cy="504825"/>
            </a:xfrm>
            <a:custGeom>
              <a:avLst/>
              <a:gdLst/>
              <a:ahLst/>
              <a:cxnLst>
                <a:cxn ang="0">
                  <a:pos x="1134" y="318"/>
                </a:cxn>
                <a:cxn ang="0">
                  <a:pos x="726" y="0"/>
                </a:cxn>
                <a:cxn ang="0">
                  <a:pos x="0" y="0"/>
                </a:cxn>
              </a:cxnLst>
              <a:rect l="0" t="0" r="r" b="b"/>
              <a:pathLst>
                <a:path w="1134" h="318">
                  <a:moveTo>
                    <a:pt x="1134" y="318"/>
                  </a:moveTo>
                  <a:lnTo>
                    <a:pt x="72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arrow" w="lg" len="med"/>
              <a:tailEnd type="none" w="med" len="med"/>
            </a:ln>
            <a:effectLst/>
          </p:spPr>
          <p:txBody>
            <a:bodyPr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 kern="120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679950" y="4711700"/>
              <a:ext cx="1763713" cy="379413"/>
            </a:xfrm>
            <a:custGeom>
              <a:avLst/>
              <a:gdLst/>
              <a:ahLst/>
              <a:cxnLst>
                <a:cxn ang="0">
                  <a:pos x="1160" y="239"/>
                </a:cxn>
                <a:cxn ang="0">
                  <a:pos x="792" y="0"/>
                </a:cxn>
                <a:cxn ang="0">
                  <a:pos x="0" y="0"/>
                </a:cxn>
              </a:cxnLst>
              <a:rect l="0" t="0" r="r" b="b"/>
              <a:pathLst>
                <a:path w="1160" h="239">
                  <a:moveTo>
                    <a:pt x="1160" y="239"/>
                  </a:moveTo>
                  <a:lnTo>
                    <a:pt x="79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arrow" w="lg" len="med"/>
              <a:tailEnd type="none" w="med" len="med"/>
            </a:ln>
            <a:effectLst/>
          </p:spPr>
          <p:txBody>
            <a:bodyPr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 kern="120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429520" y="3068638"/>
              <a:ext cx="1573193" cy="1455728"/>
            </a:xfrm>
            <a:custGeom>
              <a:avLst/>
              <a:gdLst/>
              <a:ahLst/>
              <a:cxnLst>
                <a:cxn ang="0">
                  <a:pos x="0" y="454"/>
                </a:cxn>
                <a:cxn ang="0">
                  <a:pos x="272" y="0"/>
                </a:cxn>
                <a:cxn ang="0">
                  <a:pos x="1134" y="0"/>
                </a:cxn>
              </a:cxnLst>
              <a:rect l="0" t="0" r="r" b="b"/>
              <a:pathLst>
                <a:path w="1134" h="454">
                  <a:moveTo>
                    <a:pt x="0" y="454"/>
                  </a:moveTo>
                  <a:lnTo>
                    <a:pt x="272" y="0"/>
                  </a:lnTo>
                  <a:lnTo>
                    <a:pt x="11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arrow" w="lg" len="med"/>
              <a:tailEnd type="none" w="med" len="med"/>
            </a:ln>
            <a:effectLst/>
          </p:spPr>
          <p:txBody>
            <a:bodyPr/>
            <a:lstStyle/>
            <a:p>
              <a:pPr algn="ctr" rtl="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600" b="1" kern="1200" dirty="0">
                <a:solidFill>
                  <a:srgbClr val="4D4D4D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C50644CC-5D4F-4823-86FD-CED3F9B96BEC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 smtClean="0"/>
              <a:t>Classification of Neutral Modeling Commands</a:t>
            </a:r>
            <a:endParaRPr lang="ko-KR" altLang="en-US" sz="3600" dirty="0"/>
          </a:p>
        </p:txBody>
      </p:sp>
      <p:graphicFrame>
        <p:nvGraphicFramePr>
          <p:cNvPr id="5" name="Group 72"/>
          <p:cNvGraphicFramePr>
            <a:graphicFrameLocks noGrp="1"/>
          </p:cNvGraphicFramePr>
          <p:nvPr/>
        </p:nvGraphicFramePr>
        <p:xfrm>
          <a:off x="539750" y="1357298"/>
          <a:ext cx="8064499" cy="4176713"/>
        </p:xfrm>
        <a:graphic>
          <a:graphicData uri="http://schemas.openxmlformats.org/drawingml/2006/table">
            <a:tbl>
              <a:tblPr/>
              <a:tblGrid>
                <a:gridCol w="2746366"/>
                <a:gridCol w="1772711"/>
                <a:gridCol w="1772711"/>
                <a:gridCol w="1772711"/>
              </a:tblGrid>
              <a:tr h="96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No. of 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No. of NCC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Sum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Sketch commands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27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Surface commands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17</a:t>
                      </a: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Solid commands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Constraint commands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1" lang="en-US" altLang="ko-K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6215074" y="5715016"/>
            <a:ext cx="2441575" cy="55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CC: Core commands</a:t>
            </a:r>
          </a:p>
          <a:p>
            <a:pPr algn="l">
              <a:lnSpc>
                <a:spcPct val="110000"/>
              </a:lnSpc>
            </a:pP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NCC: Non-core commands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C50644CC-5D4F-4823-86FD-CED3F9B96BEC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XML Schema</a:t>
            </a:r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357290" y="1657344"/>
            <a:ext cx="1428760" cy="8572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Neutral macro schema</a:t>
            </a:r>
            <a:endParaRPr lang="ko-KR" altLang="en-US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6357950" y="1657344"/>
            <a:ext cx="1428760" cy="8572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XML macro schema</a:t>
            </a:r>
            <a:endParaRPr lang="ko-KR" altLang="en-US" b="1" dirty="0"/>
          </a:p>
        </p:txBody>
      </p:sp>
      <p:cxnSp>
        <p:nvCxnSpPr>
          <p:cNvPr id="7" name="직선 화살표 연결선 6"/>
          <p:cNvCxnSpPr>
            <a:stCxn id="5" idx="3"/>
            <a:endCxn id="6" idx="1"/>
          </p:cNvCxnSpPr>
          <p:nvPr/>
        </p:nvCxnSpPr>
        <p:spPr>
          <a:xfrm>
            <a:off x="2786050" y="2085972"/>
            <a:ext cx="3571900" cy="1588"/>
          </a:xfrm>
          <a:prstGeom prst="straightConnector1">
            <a:avLst/>
          </a:prstGeom>
          <a:ln>
            <a:tailEnd type="stealt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285720" y="2857496"/>
            <a:ext cx="3714776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b="1" dirty="0" smtClean="0"/>
              <a:t>ENTITY SOLID_Create_Protrusion_Extrude;</a:t>
            </a:r>
          </a:p>
          <a:p>
            <a:r>
              <a:rPr lang="en-US" altLang="ko-KR" sz="1400" b="1" dirty="0" smtClean="0"/>
              <a:t>  result_object_name	: STRING;</a:t>
            </a:r>
          </a:p>
          <a:p>
            <a:r>
              <a:rPr lang="en-US" altLang="ko-KR" sz="1400" b="1" dirty="0" smtClean="0"/>
              <a:t>  profile_sketch	: STRING;</a:t>
            </a:r>
          </a:p>
          <a:p>
            <a:r>
              <a:rPr lang="en-US" altLang="ko-KR" sz="1400" b="1" dirty="0" smtClean="0"/>
              <a:t>  flip 		: BOOLEAN;</a:t>
            </a:r>
          </a:p>
          <a:p>
            <a:r>
              <a:rPr lang="en-US" altLang="ko-KR" sz="1400" b="1" dirty="0" smtClean="0"/>
              <a:t>  start_condition	: end_type;</a:t>
            </a:r>
          </a:p>
          <a:p>
            <a:r>
              <a:rPr lang="en-US" altLang="ko-KR" sz="1400" b="1" dirty="0" smtClean="0"/>
              <a:t>  start_depth	: length_measure;</a:t>
            </a:r>
          </a:p>
          <a:p>
            <a:r>
              <a:rPr lang="en-US" altLang="ko-KR" sz="1400" b="1" dirty="0" smtClean="0"/>
              <a:t>  end_condition	: end_type;</a:t>
            </a:r>
          </a:p>
          <a:p>
            <a:r>
              <a:rPr lang="en-US" altLang="ko-KR" sz="1400" b="1" dirty="0" smtClean="0"/>
              <a:t>  end_depth	: length_measure;</a:t>
            </a:r>
          </a:p>
          <a:p>
            <a:r>
              <a:rPr lang="en-US" altLang="ko-KR" sz="1400" b="1" dirty="0" smtClean="0"/>
              <a:t>END_ENTITY;</a:t>
            </a:r>
            <a:endParaRPr lang="ko-KR" altLang="en-US" sz="1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14810" y="2714625"/>
            <a:ext cx="4676775" cy="226695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L-Block (K1)</a:t>
            </a:r>
            <a:endParaRPr lang="en-US" dirty="0"/>
          </a:p>
        </p:txBody>
      </p:sp>
      <p:pic>
        <p:nvPicPr>
          <p:cNvPr id="4" name="Content Placeholder 3" descr="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981200"/>
            <a:ext cx="4030800" cy="3736581"/>
          </a:xfrm>
        </p:spPr>
      </p:pic>
      <p:pic>
        <p:nvPicPr>
          <p:cNvPr id="5" name="Picture 4" descr="k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81200"/>
            <a:ext cx="4524478" cy="36766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600200"/>
            <a:ext cx="13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XML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6002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X3D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latin typeface="Arial" pitchFamily="34" charset="0"/>
                <a:cs typeface="Arial" pitchFamily="34" charset="0"/>
              </a:rPr>
              <a:t>CAD Modeling Approach</a:t>
            </a:r>
            <a:endParaRPr lang="ko-KR" altLang="en-US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0" y="1428736"/>
            <a:ext cx="8496348" cy="4929222"/>
            <a:chOff x="0" y="1428736"/>
            <a:chExt cx="8496348" cy="4929222"/>
          </a:xfrm>
        </p:grpSpPr>
        <p:sp>
          <p:nvSpPr>
            <p:cNvPr id="5" name="TextBox 4"/>
            <p:cNvSpPr txBox="1"/>
            <p:nvPr/>
          </p:nvSpPr>
          <p:spPr>
            <a:xfrm>
              <a:off x="6286512" y="1688087"/>
              <a:ext cx="22098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Operation or feature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5562600"/>
              <a:ext cx="15648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Explicit model</a:t>
              </a:r>
            </a:p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(B-rep)</a:t>
              </a:r>
              <a:endParaRPr lang="ko-KR" alt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57950" y="3724070"/>
              <a:ext cx="1914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Arial" pitchFamily="34" charset="0"/>
                  <a:cs typeface="Arial" pitchFamily="34" charset="0"/>
                </a:rPr>
                <a:t>Procedural model</a:t>
              </a:r>
            </a:p>
          </p:txBody>
        </p:sp>
        <p:cxnSp>
          <p:nvCxnSpPr>
            <p:cNvPr id="8" name="직선 화살표 연결선 7"/>
            <p:cNvCxnSpPr>
              <a:stCxn id="15" idx="1"/>
            </p:cNvCxnSpPr>
            <p:nvPr/>
          </p:nvCxnSpPr>
          <p:spPr>
            <a:xfrm rot="10800000" flipV="1">
              <a:off x="1447800" y="5935964"/>
              <a:ext cx="1863018" cy="7635"/>
            </a:xfrm>
            <a:prstGeom prst="straightConnector1">
              <a:avLst/>
            </a:prstGeom>
            <a:noFill/>
            <a:ln>
              <a:prstDash val="das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직선 화살표 연결선 8"/>
            <p:cNvCxnSpPr/>
            <p:nvPr/>
          </p:nvCxnSpPr>
          <p:spPr>
            <a:xfrm rot="5400000">
              <a:off x="3597729" y="2264561"/>
              <a:ext cx="373758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직선 화살표 연결선 9"/>
            <p:cNvCxnSpPr/>
            <p:nvPr/>
          </p:nvCxnSpPr>
          <p:spPr>
            <a:xfrm rot="5400000">
              <a:off x="3597729" y="3078954"/>
              <a:ext cx="373758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 rot="5400000">
              <a:off x="3597729" y="5522133"/>
              <a:ext cx="373759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직선 화살표 연결선 11"/>
            <p:cNvCxnSpPr/>
            <p:nvPr/>
          </p:nvCxnSpPr>
          <p:spPr>
            <a:xfrm rot="5400000">
              <a:off x="3597729" y="3893347"/>
              <a:ext cx="373758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/>
            <p:nvPr/>
          </p:nvCxnSpPr>
          <p:spPr>
            <a:xfrm rot="5400000">
              <a:off x="3597729" y="4707740"/>
              <a:ext cx="373758" cy="1588"/>
            </a:xfrm>
            <a:prstGeom prst="straightConnector1">
              <a:avLst/>
            </a:prstGeom>
            <a:ln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그룹 41"/>
            <p:cNvGrpSpPr/>
            <p:nvPr/>
          </p:nvGrpSpPr>
          <p:grpSpPr>
            <a:xfrm>
              <a:off x="4725893" y="1571612"/>
              <a:ext cx="1000132" cy="4643470"/>
              <a:chOff x="4250529" y="1571612"/>
              <a:chExt cx="1000132" cy="4643470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4250529" y="1571612"/>
                <a:ext cx="1000132" cy="571504"/>
              </a:xfrm>
              <a:prstGeom prst="rect">
                <a:avLst/>
              </a:prstGeom>
              <a:solidFill>
                <a:schemeClr val="bg1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Protrusion Extrude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4250529" y="4014791"/>
                <a:ext cx="1000132" cy="571504"/>
              </a:xfrm>
              <a:prstGeom prst="rect">
                <a:avLst/>
              </a:prstGeom>
              <a:solidFill>
                <a:schemeClr val="bg1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Protrusion Cut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4250529" y="2386005"/>
                <a:ext cx="1000132" cy="571504"/>
              </a:xfrm>
              <a:prstGeom prst="rect">
                <a:avLst/>
              </a:prstGeom>
              <a:solidFill>
                <a:schemeClr val="bg1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Protrusion Extrude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4250529" y="3200398"/>
                <a:ext cx="1000132" cy="571504"/>
              </a:xfrm>
              <a:prstGeom prst="rect">
                <a:avLst/>
              </a:prstGeom>
              <a:solidFill>
                <a:schemeClr val="bg1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Protrusion Extrude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4250529" y="4829184"/>
                <a:ext cx="1000132" cy="571504"/>
              </a:xfrm>
              <a:prstGeom prst="rect">
                <a:avLst/>
              </a:prstGeom>
              <a:solidFill>
                <a:schemeClr val="bg1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Protrusion Cut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4250529" y="5643578"/>
                <a:ext cx="1000132" cy="571504"/>
              </a:xfrm>
              <a:prstGeom prst="rect">
                <a:avLst/>
              </a:prstGeom>
              <a:solidFill>
                <a:schemeClr val="bg1"/>
              </a:solidFill>
              <a:ln w="1905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 smtClean="0">
                    <a:latin typeface="Arial" pitchFamily="34" charset="0"/>
                    <a:cs typeface="Arial" pitchFamily="34" charset="0"/>
                  </a:rPr>
                  <a:t>Protrusion Cut</a:t>
                </a:r>
                <a:endParaRPr lang="ko-KR" altLang="en-U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3310818" y="5650213"/>
              <a:ext cx="928694" cy="571504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618736" y="1428736"/>
              <a:ext cx="1214446" cy="4929222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cxnSp>
          <p:nvCxnSpPr>
            <p:cNvPr id="17" name="직선 화살표 연결선 16"/>
            <p:cNvCxnSpPr>
              <a:stCxn id="16" idx="3"/>
              <a:endCxn id="7" idx="1"/>
            </p:cNvCxnSpPr>
            <p:nvPr/>
          </p:nvCxnSpPr>
          <p:spPr>
            <a:xfrm>
              <a:off x="5833182" y="3893347"/>
              <a:ext cx="524768" cy="1588"/>
            </a:xfrm>
            <a:prstGeom prst="straightConnector1">
              <a:avLst/>
            </a:prstGeom>
            <a:noFill/>
            <a:ln>
              <a:prstDash val="dash"/>
              <a:tailEnd type="stealt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8" name="직선 화살표 연결선 17"/>
            <p:cNvCxnSpPr>
              <a:stCxn id="25" idx="3"/>
              <a:endCxn id="5" idx="1"/>
            </p:cNvCxnSpPr>
            <p:nvPr/>
          </p:nvCxnSpPr>
          <p:spPr>
            <a:xfrm>
              <a:off x="5726025" y="1857364"/>
              <a:ext cx="5604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pic>
          <p:nvPicPr>
            <p:cNvPr id="1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1465"/>
            <a:stretch>
              <a:fillRect/>
            </a:stretch>
          </p:blipFill>
          <p:spPr bwMode="auto">
            <a:xfrm>
              <a:off x="3226115" y="1571612"/>
              <a:ext cx="973968" cy="484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49289" y="2458533"/>
              <a:ext cx="850794" cy="4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7384" y="3272654"/>
              <a:ext cx="892699" cy="4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07384" y="4086775"/>
              <a:ext cx="892699" cy="4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07384" y="4900896"/>
              <a:ext cx="892699" cy="4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07384" y="5715016"/>
              <a:ext cx="892699" cy="41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3" name="직사각형 32"/>
          <p:cNvSpPr/>
          <p:nvPr/>
        </p:nvSpPr>
        <p:spPr>
          <a:xfrm>
            <a:off x="1752600" y="5638800"/>
            <a:ext cx="1295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Boundary evaluation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Y-model (K2)</a:t>
            </a:r>
            <a:endParaRPr lang="en-US" dirty="0"/>
          </a:p>
        </p:txBody>
      </p:sp>
      <p:pic>
        <p:nvPicPr>
          <p:cNvPr id="4" name="Content Placeholder 3" descr="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59682" y="2286000"/>
            <a:ext cx="4369898" cy="3295227"/>
          </a:xfrm>
        </p:spPr>
      </p:pic>
      <p:pic>
        <p:nvPicPr>
          <p:cNvPr id="5" name="Picture 4" descr="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726" y="2209800"/>
            <a:ext cx="4442604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840468"/>
            <a:ext cx="13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XML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9166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X3D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Spring (K3)</a:t>
            </a:r>
            <a:endParaRPr lang="en-US" dirty="0"/>
          </a:p>
        </p:txBody>
      </p:sp>
      <p:pic>
        <p:nvPicPr>
          <p:cNvPr id="4" name="Content Placeholder 3" descr="k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362200"/>
            <a:ext cx="3473470" cy="3200843"/>
          </a:xfrm>
        </p:spPr>
      </p:pic>
      <p:pic>
        <p:nvPicPr>
          <p:cNvPr id="5" name="Picture 4" descr="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14" y="2222326"/>
            <a:ext cx="4724400" cy="34676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828800"/>
            <a:ext cx="13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XML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99286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X3D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Sensor (K4)</a:t>
            </a:r>
            <a:endParaRPr lang="en-US" dirty="0"/>
          </a:p>
        </p:txBody>
      </p:sp>
      <p:pic>
        <p:nvPicPr>
          <p:cNvPr id="4" name="Content Placeholder 3" descr="k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8563" y="2170134"/>
            <a:ext cx="4025289" cy="3714750"/>
          </a:xfrm>
        </p:spPr>
      </p:pic>
      <p:pic>
        <p:nvPicPr>
          <p:cNvPr id="6" name="Picture 5" descr="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988256"/>
            <a:ext cx="4724400" cy="39167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1600200"/>
            <a:ext cx="13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XML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82794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X3D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 Air-Filter Housing (K5)</a:t>
            </a:r>
            <a:endParaRPr lang="en-US" dirty="0"/>
          </a:p>
        </p:txBody>
      </p:sp>
      <p:pic>
        <p:nvPicPr>
          <p:cNvPr id="4" name="Content Placeholder 3" descr="k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87061" y="1892474"/>
            <a:ext cx="4431679" cy="4095750"/>
          </a:xfrm>
        </p:spPr>
      </p:pic>
      <p:pic>
        <p:nvPicPr>
          <p:cNvPr id="5" name="Picture 4" descr="k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874" y="2233808"/>
            <a:ext cx="4331607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841326"/>
            <a:ext cx="135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 XML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5240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X3D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Normal Tolerance on Faceting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470729"/>
            <a:ext cx="2590800" cy="2175202"/>
            <a:chOff x="381000" y="1851730"/>
            <a:chExt cx="2590800" cy="2175202"/>
          </a:xfrm>
        </p:grpSpPr>
        <p:pic>
          <p:nvPicPr>
            <p:cNvPr id="5" name="Picture 4" descr="A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851730"/>
              <a:ext cx="2590800" cy="18111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000" y="3657600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NT = 5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6600" y="1469407"/>
            <a:ext cx="2981442" cy="2176524"/>
            <a:chOff x="3124200" y="1850408"/>
            <a:chExt cx="2981442" cy="2176524"/>
          </a:xfrm>
        </p:grpSpPr>
        <p:pic>
          <p:nvPicPr>
            <p:cNvPr id="8" name="Picture 7" descr="A1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4200" y="1850408"/>
              <a:ext cx="2981442" cy="180719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962400" y="3657600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NT = 10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00800" y="1447800"/>
            <a:ext cx="2057400" cy="2198131"/>
            <a:chOff x="6248400" y="1828801"/>
            <a:chExt cx="2057400" cy="2198131"/>
          </a:xfrm>
        </p:grpSpPr>
        <p:pic>
          <p:nvPicPr>
            <p:cNvPr id="11" name="Picture 10" descr="A20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8400" y="1828801"/>
              <a:ext cx="2057400" cy="18165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705600" y="3657600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NT = 20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29000" y="3886199"/>
            <a:ext cx="2667000" cy="2426732"/>
            <a:chOff x="3276600" y="4267200"/>
            <a:chExt cx="2667000" cy="2426732"/>
          </a:xfrm>
        </p:grpSpPr>
        <p:pic>
          <p:nvPicPr>
            <p:cNvPr id="14" name="Picture 13" descr="A4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4267200"/>
              <a:ext cx="2667000" cy="206116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962400" y="6324600"/>
              <a:ext cx="1035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NT = 40</a:t>
              </a:r>
              <a:endParaRPr lang="en-US" dirty="0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81000" y="5181600"/>
            <a:ext cx="8153400" cy="987607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latin typeface="+mj-lt"/>
              </a:rPr>
              <a:t>Commercial CAD systems support a mixture of two modeling approaches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>
                <a:latin typeface="Arial" pitchFamily="34" charset="0"/>
                <a:ea typeface="굴림" charset="-127"/>
                <a:cs typeface="Arial" pitchFamily="34" charset="0"/>
              </a:rPr>
              <a:t>Modeling Approaches</a:t>
            </a:r>
            <a:endParaRPr lang="ko-KR" altLang="en-US" sz="4000" dirty="0"/>
          </a:p>
        </p:txBody>
      </p:sp>
      <p:graphicFrame>
        <p:nvGraphicFramePr>
          <p:cNvPr id="5" name="Group 55"/>
          <p:cNvGraphicFramePr>
            <a:graphicFrameLocks/>
          </p:cNvGraphicFramePr>
          <p:nvPr/>
        </p:nvGraphicFramePr>
        <p:xfrm>
          <a:off x="381000" y="1487473"/>
          <a:ext cx="8458200" cy="3389327"/>
        </p:xfrm>
        <a:graphic>
          <a:graphicData uri="http://schemas.openxmlformats.org/drawingml/2006/table">
            <a:tbl>
              <a:tblPr firstRow="1" firstCol="1"/>
              <a:tblGrid>
                <a:gridCol w="2470298"/>
                <a:gridCol w="2627168"/>
                <a:gridCol w="3360734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굴림" pitchFamily="50" charset="-127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Explicit modeling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Procedural modeling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Representation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B-rep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The sequence of operations (features) used in constructing the model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Access to geometric information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Easy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Difficult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Editability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Difficult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Easy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Purpose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Engineering analysis,</a:t>
                      </a:r>
                      <a:b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</a:b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visualization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Engineering design change,</a:t>
                      </a:r>
                      <a:b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</a:b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굴림" pitchFamily="50" charset="-127"/>
                        </a:rPr>
                        <a:t>design optimization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4000" dirty="0" smtClean="0">
                <a:latin typeface="Arial" pitchFamily="34" charset="0"/>
                <a:ea typeface="굴림" charset="-127"/>
                <a:cs typeface="Arial" pitchFamily="34" charset="0"/>
              </a:rPr>
              <a:t>Example: As-Is</a:t>
            </a:r>
          </a:p>
        </p:txBody>
      </p:sp>
      <p:sp>
        <p:nvSpPr>
          <p:cNvPr id="7170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262864-621C-48B3-BBDC-CD6B6C1E17C0}" type="slidenum">
              <a:rPr lang="en-US" altLang="ko-KR" smtClean="0">
                <a:ea typeface="굴림" charset="-127"/>
              </a:rPr>
              <a:pPr/>
              <a:t>5</a:t>
            </a:fld>
            <a:endParaRPr lang="en-US" altLang="ko-KR" smtClean="0">
              <a:ea typeface="굴림" charset="-127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107950" y="2063750"/>
            <a:ext cx="3629025" cy="2571750"/>
            <a:chOff x="192" y="960"/>
            <a:chExt cx="1998" cy="1416"/>
          </a:xfrm>
        </p:grpSpPr>
        <p:pic>
          <p:nvPicPr>
            <p:cNvPr id="7189" name="Picture 73" descr="part-267M_hu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999"/>
              <a:ext cx="1741" cy="13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7190" name="Line 74"/>
            <p:cNvSpPr>
              <a:spLocks noChangeShapeType="1"/>
            </p:cNvSpPr>
            <p:nvPr/>
          </p:nvSpPr>
          <p:spPr bwMode="auto">
            <a:xfrm flipV="1">
              <a:off x="1141" y="1506"/>
              <a:ext cx="19" cy="3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arrow" w="sm" len="sm"/>
              <a:tailEnd type="arrow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90187" name="Text Box 75"/>
            <p:cNvSpPr txBox="1">
              <a:spLocks noChangeArrowheads="1"/>
            </p:cNvSpPr>
            <p:nvPr/>
          </p:nvSpPr>
          <p:spPr bwMode="auto">
            <a:xfrm>
              <a:off x="1125" y="1499"/>
              <a:ext cx="135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T</a:t>
              </a:r>
            </a:p>
          </p:txBody>
        </p:sp>
        <p:sp>
          <p:nvSpPr>
            <p:cNvPr id="90188" name="Text Box 76"/>
            <p:cNvSpPr txBox="1">
              <a:spLocks noChangeArrowheads="1"/>
            </p:cNvSpPr>
            <p:nvPr/>
          </p:nvSpPr>
          <p:spPr bwMode="auto">
            <a:xfrm>
              <a:off x="1248" y="1631"/>
              <a:ext cx="154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W</a:t>
              </a:r>
            </a:p>
          </p:txBody>
        </p:sp>
        <p:sp>
          <p:nvSpPr>
            <p:cNvPr id="7193" name="Line 77"/>
            <p:cNvSpPr>
              <a:spLocks noChangeShapeType="1"/>
            </p:cNvSpPr>
            <p:nvPr/>
          </p:nvSpPr>
          <p:spPr bwMode="auto">
            <a:xfrm flipV="1">
              <a:off x="1333" y="1623"/>
              <a:ext cx="16" cy="7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7194" name="Line 78"/>
            <p:cNvSpPr>
              <a:spLocks noChangeShapeType="1"/>
            </p:cNvSpPr>
            <p:nvPr/>
          </p:nvSpPr>
          <p:spPr bwMode="auto">
            <a:xfrm>
              <a:off x="1330" y="1626"/>
              <a:ext cx="4" cy="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7195" name="Line 79"/>
            <p:cNvSpPr>
              <a:spLocks noChangeShapeType="1"/>
            </p:cNvSpPr>
            <p:nvPr/>
          </p:nvSpPr>
          <p:spPr bwMode="auto">
            <a:xfrm>
              <a:off x="1347" y="1619"/>
              <a:ext cx="4" cy="9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90192" name="Text Box 80"/>
            <p:cNvSpPr txBox="1">
              <a:spLocks noChangeArrowheads="1"/>
            </p:cNvSpPr>
            <p:nvPr/>
          </p:nvSpPr>
          <p:spPr bwMode="auto">
            <a:xfrm>
              <a:off x="1396" y="1573"/>
              <a:ext cx="313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T=4.1</a:t>
              </a:r>
              <a:r>
                <a:rPr lang="en-US" altLang="ko-KR" sz="800" b="1" baseline="-18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*</a:t>
              </a: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W</a:t>
              </a:r>
            </a:p>
          </p:txBody>
        </p:sp>
        <p:pic>
          <p:nvPicPr>
            <p:cNvPr id="7197" name="Picture 81" descr="Einste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06" y="960"/>
              <a:ext cx="484" cy="68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5559425" y="1989138"/>
            <a:ext cx="3494088" cy="2554287"/>
            <a:chOff x="3312" y="816"/>
            <a:chExt cx="2163" cy="1581"/>
          </a:xfrm>
        </p:grpSpPr>
        <p:pic>
          <p:nvPicPr>
            <p:cNvPr id="7187" name="Picture 83" descr="1new_test_part-267-dumb"/>
            <p:cNvPicPr>
              <a:picLocks noChangeAspect="1" noChangeArrowheads="1"/>
            </p:cNvPicPr>
            <p:nvPr/>
          </p:nvPicPr>
          <p:blipFill>
            <a:blip r:embed="rId5" cstate="print"/>
            <a:srcRect l="19585" t="16600" r="17741" b="15408"/>
            <a:stretch>
              <a:fillRect/>
            </a:stretch>
          </p:blipFill>
          <p:spPr bwMode="auto">
            <a:xfrm>
              <a:off x="3312" y="955"/>
              <a:ext cx="1720" cy="144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pic>
          <p:nvPicPr>
            <p:cNvPr id="7188" name="Picture 84" descr="forrest_gu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0" y="816"/>
              <a:ext cx="805" cy="83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3954463" y="2943225"/>
            <a:ext cx="1190625" cy="1447800"/>
            <a:chOff x="2441" y="1488"/>
            <a:chExt cx="878" cy="1068"/>
          </a:xfrm>
        </p:grpSpPr>
        <p:sp>
          <p:nvSpPr>
            <p:cNvPr id="7181" name="Freeform 86"/>
            <p:cNvSpPr>
              <a:spLocks/>
            </p:cNvSpPr>
            <p:nvPr/>
          </p:nvSpPr>
          <p:spPr bwMode="auto">
            <a:xfrm>
              <a:off x="2441" y="1892"/>
              <a:ext cx="878" cy="664"/>
            </a:xfrm>
            <a:custGeom>
              <a:avLst/>
              <a:gdLst>
                <a:gd name="T0" fmla="*/ 0 w 878"/>
                <a:gd name="T1" fmla="*/ 535 h 664"/>
                <a:gd name="T2" fmla="*/ 878 w 878"/>
                <a:gd name="T3" fmla="*/ 0 h 664"/>
                <a:gd name="T4" fmla="*/ 878 w 878"/>
                <a:gd name="T5" fmla="*/ 543 h 664"/>
                <a:gd name="T6" fmla="*/ 872 w 878"/>
                <a:gd name="T7" fmla="*/ 555 h 664"/>
                <a:gd name="T8" fmla="*/ 865 w 878"/>
                <a:gd name="T9" fmla="*/ 568 h 664"/>
                <a:gd name="T10" fmla="*/ 851 w 878"/>
                <a:gd name="T11" fmla="*/ 580 h 664"/>
                <a:gd name="T12" fmla="*/ 834 w 878"/>
                <a:gd name="T13" fmla="*/ 591 h 664"/>
                <a:gd name="T14" fmla="*/ 815 w 878"/>
                <a:gd name="T15" fmla="*/ 603 h 664"/>
                <a:gd name="T16" fmla="*/ 790 w 878"/>
                <a:gd name="T17" fmla="*/ 612 h 664"/>
                <a:gd name="T18" fmla="*/ 763 w 878"/>
                <a:gd name="T19" fmla="*/ 622 h 664"/>
                <a:gd name="T20" fmla="*/ 734 w 878"/>
                <a:gd name="T21" fmla="*/ 631 h 664"/>
                <a:gd name="T22" fmla="*/ 701 w 878"/>
                <a:gd name="T23" fmla="*/ 639 h 664"/>
                <a:gd name="T24" fmla="*/ 667 w 878"/>
                <a:gd name="T25" fmla="*/ 645 h 664"/>
                <a:gd name="T26" fmla="*/ 628 w 878"/>
                <a:gd name="T27" fmla="*/ 651 h 664"/>
                <a:gd name="T28" fmla="*/ 590 w 878"/>
                <a:gd name="T29" fmla="*/ 656 h 664"/>
                <a:gd name="T30" fmla="*/ 549 w 878"/>
                <a:gd name="T31" fmla="*/ 660 h 664"/>
                <a:gd name="T32" fmla="*/ 505 w 878"/>
                <a:gd name="T33" fmla="*/ 662 h 664"/>
                <a:gd name="T34" fmla="*/ 461 w 878"/>
                <a:gd name="T35" fmla="*/ 664 h 664"/>
                <a:gd name="T36" fmla="*/ 417 w 878"/>
                <a:gd name="T37" fmla="*/ 664 h 664"/>
                <a:gd name="T38" fmla="*/ 373 w 878"/>
                <a:gd name="T39" fmla="*/ 662 h 664"/>
                <a:gd name="T40" fmla="*/ 330 w 878"/>
                <a:gd name="T41" fmla="*/ 660 h 664"/>
                <a:gd name="T42" fmla="*/ 290 w 878"/>
                <a:gd name="T43" fmla="*/ 656 h 664"/>
                <a:gd name="T44" fmla="*/ 250 w 878"/>
                <a:gd name="T45" fmla="*/ 651 h 664"/>
                <a:gd name="T46" fmla="*/ 213 w 878"/>
                <a:gd name="T47" fmla="*/ 645 h 664"/>
                <a:gd name="T48" fmla="*/ 179 w 878"/>
                <a:gd name="T49" fmla="*/ 639 h 664"/>
                <a:gd name="T50" fmla="*/ 146 w 878"/>
                <a:gd name="T51" fmla="*/ 631 h 664"/>
                <a:gd name="T52" fmla="*/ 115 w 878"/>
                <a:gd name="T53" fmla="*/ 622 h 664"/>
                <a:gd name="T54" fmla="*/ 88 w 878"/>
                <a:gd name="T55" fmla="*/ 612 h 664"/>
                <a:gd name="T56" fmla="*/ 65 w 878"/>
                <a:gd name="T57" fmla="*/ 603 h 664"/>
                <a:gd name="T58" fmla="*/ 44 w 878"/>
                <a:gd name="T59" fmla="*/ 591 h 664"/>
                <a:gd name="T60" fmla="*/ 29 w 878"/>
                <a:gd name="T61" fmla="*/ 580 h 664"/>
                <a:gd name="T62" fmla="*/ 15 w 878"/>
                <a:gd name="T63" fmla="*/ 568 h 664"/>
                <a:gd name="T64" fmla="*/ 6 w 878"/>
                <a:gd name="T65" fmla="*/ 555 h 664"/>
                <a:gd name="T66" fmla="*/ 2 w 878"/>
                <a:gd name="T67" fmla="*/ 543 h 6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8"/>
                <a:gd name="T103" fmla="*/ 0 h 664"/>
                <a:gd name="T104" fmla="*/ 878 w 878"/>
                <a:gd name="T105" fmla="*/ 664 h 6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8" h="664">
                  <a:moveTo>
                    <a:pt x="2" y="535"/>
                  </a:moveTo>
                  <a:lnTo>
                    <a:pt x="0" y="535"/>
                  </a:lnTo>
                  <a:lnTo>
                    <a:pt x="0" y="0"/>
                  </a:lnTo>
                  <a:lnTo>
                    <a:pt x="878" y="0"/>
                  </a:lnTo>
                  <a:lnTo>
                    <a:pt x="878" y="535"/>
                  </a:lnTo>
                  <a:lnTo>
                    <a:pt x="878" y="543"/>
                  </a:lnTo>
                  <a:lnTo>
                    <a:pt x="876" y="549"/>
                  </a:lnTo>
                  <a:lnTo>
                    <a:pt x="872" y="555"/>
                  </a:lnTo>
                  <a:lnTo>
                    <a:pt x="868" y="562"/>
                  </a:lnTo>
                  <a:lnTo>
                    <a:pt x="865" y="568"/>
                  </a:lnTo>
                  <a:lnTo>
                    <a:pt x="857" y="574"/>
                  </a:lnTo>
                  <a:lnTo>
                    <a:pt x="851" y="580"/>
                  </a:lnTo>
                  <a:lnTo>
                    <a:pt x="843" y="585"/>
                  </a:lnTo>
                  <a:lnTo>
                    <a:pt x="834" y="591"/>
                  </a:lnTo>
                  <a:lnTo>
                    <a:pt x="824" y="597"/>
                  </a:lnTo>
                  <a:lnTo>
                    <a:pt x="815" y="603"/>
                  </a:lnTo>
                  <a:lnTo>
                    <a:pt x="803" y="608"/>
                  </a:lnTo>
                  <a:lnTo>
                    <a:pt x="790" y="612"/>
                  </a:lnTo>
                  <a:lnTo>
                    <a:pt x="776" y="618"/>
                  </a:lnTo>
                  <a:lnTo>
                    <a:pt x="763" y="622"/>
                  </a:lnTo>
                  <a:lnTo>
                    <a:pt x="749" y="626"/>
                  </a:lnTo>
                  <a:lnTo>
                    <a:pt x="734" y="631"/>
                  </a:lnTo>
                  <a:lnTo>
                    <a:pt x="719" y="635"/>
                  </a:lnTo>
                  <a:lnTo>
                    <a:pt x="701" y="639"/>
                  </a:lnTo>
                  <a:lnTo>
                    <a:pt x="684" y="643"/>
                  </a:lnTo>
                  <a:lnTo>
                    <a:pt x="667" y="645"/>
                  </a:lnTo>
                  <a:lnTo>
                    <a:pt x="647" y="649"/>
                  </a:lnTo>
                  <a:lnTo>
                    <a:pt x="628" y="651"/>
                  </a:lnTo>
                  <a:lnTo>
                    <a:pt x="609" y="654"/>
                  </a:lnTo>
                  <a:lnTo>
                    <a:pt x="590" y="656"/>
                  </a:lnTo>
                  <a:lnTo>
                    <a:pt x="569" y="658"/>
                  </a:lnTo>
                  <a:lnTo>
                    <a:pt x="549" y="660"/>
                  </a:lnTo>
                  <a:lnTo>
                    <a:pt x="528" y="662"/>
                  </a:lnTo>
                  <a:lnTo>
                    <a:pt x="505" y="662"/>
                  </a:lnTo>
                  <a:lnTo>
                    <a:pt x="484" y="664"/>
                  </a:lnTo>
                  <a:lnTo>
                    <a:pt x="461" y="664"/>
                  </a:lnTo>
                  <a:lnTo>
                    <a:pt x="440" y="664"/>
                  </a:lnTo>
                  <a:lnTo>
                    <a:pt x="417" y="664"/>
                  </a:lnTo>
                  <a:lnTo>
                    <a:pt x="394" y="664"/>
                  </a:lnTo>
                  <a:lnTo>
                    <a:pt x="373" y="662"/>
                  </a:lnTo>
                  <a:lnTo>
                    <a:pt x="352" y="662"/>
                  </a:lnTo>
                  <a:lnTo>
                    <a:pt x="330" y="660"/>
                  </a:lnTo>
                  <a:lnTo>
                    <a:pt x="309" y="658"/>
                  </a:lnTo>
                  <a:lnTo>
                    <a:pt x="290" y="656"/>
                  </a:lnTo>
                  <a:lnTo>
                    <a:pt x="269" y="654"/>
                  </a:lnTo>
                  <a:lnTo>
                    <a:pt x="250" y="651"/>
                  </a:lnTo>
                  <a:lnTo>
                    <a:pt x="231" y="649"/>
                  </a:lnTo>
                  <a:lnTo>
                    <a:pt x="213" y="645"/>
                  </a:lnTo>
                  <a:lnTo>
                    <a:pt x="194" y="643"/>
                  </a:lnTo>
                  <a:lnTo>
                    <a:pt x="179" y="639"/>
                  </a:lnTo>
                  <a:lnTo>
                    <a:pt x="161" y="635"/>
                  </a:lnTo>
                  <a:lnTo>
                    <a:pt x="146" y="631"/>
                  </a:lnTo>
                  <a:lnTo>
                    <a:pt x="131" y="626"/>
                  </a:lnTo>
                  <a:lnTo>
                    <a:pt x="115" y="622"/>
                  </a:lnTo>
                  <a:lnTo>
                    <a:pt x="102" y="618"/>
                  </a:lnTo>
                  <a:lnTo>
                    <a:pt x="88" y="612"/>
                  </a:lnTo>
                  <a:lnTo>
                    <a:pt x="77" y="608"/>
                  </a:lnTo>
                  <a:lnTo>
                    <a:pt x="65" y="603"/>
                  </a:lnTo>
                  <a:lnTo>
                    <a:pt x="54" y="597"/>
                  </a:lnTo>
                  <a:lnTo>
                    <a:pt x="44" y="591"/>
                  </a:lnTo>
                  <a:lnTo>
                    <a:pt x="37" y="585"/>
                  </a:lnTo>
                  <a:lnTo>
                    <a:pt x="29" y="580"/>
                  </a:lnTo>
                  <a:lnTo>
                    <a:pt x="21" y="574"/>
                  </a:lnTo>
                  <a:lnTo>
                    <a:pt x="15" y="568"/>
                  </a:lnTo>
                  <a:lnTo>
                    <a:pt x="10" y="562"/>
                  </a:lnTo>
                  <a:lnTo>
                    <a:pt x="6" y="555"/>
                  </a:lnTo>
                  <a:lnTo>
                    <a:pt x="4" y="549"/>
                  </a:lnTo>
                  <a:lnTo>
                    <a:pt x="2" y="543"/>
                  </a:lnTo>
                  <a:lnTo>
                    <a:pt x="2" y="53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2" name="Freeform 87"/>
            <p:cNvSpPr>
              <a:spLocks/>
            </p:cNvSpPr>
            <p:nvPr/>
          </p:nvSpPr>
          <p:spPr bwMode="auto">
            <a:xfrm>
              <a:off x="2441" y="1872"/>
              <a:ext cx="878" cy="684"/>
            </a:xfrm>
            <a:custGeom>
              <a:avLst/>
              <a:gdLst>
                <a:gd name="T0" fmla="*/ 0 w 878"/>
                <a:gd name="T1" fmla="*/ 603 h 664"/>
                <a:gd name="T2" fmla="*/ 878 w 878"/>
                <a:gd name="T3" fmla="*/ 0 h 664"/>
                <a:gd name="T4" fmla="*/ 878 w 878"/>
                <a:gd name="T5" fmla="*/ 611 h 664"/>
                <a:gd name="T6" fmla="*/ 872 w 878"/>
                <a:gd name="T7" fmla="*/ 625 h 664"/>
                <a:gd name="T8" fmla="*/ 865 w 878"/>
                <a:gd name="T9" fmla="*/ 640 h 664"/>
                <a:gd name="T10" fmla="*/ 851 w 878"/>
                <a:gd name="T11" fmla="*/ 653 h 664"/>
                <a:gd name="T12" fmla="*/ 834 w 878"/>
                <a:gd name="T13" fmla="*/ 665 h 664"/>
                <a:gd name="T14" fmla="*/ 815 w 878"/>
                <a:gd name="T15" fmla="*/ 679 h 664"/>
                <a:gd name="T16" fmla="*/ 790 w 878"/>
                <a:gd name="T17" fmla="*/ 689 h 664"/>
                <a:gd name="T18" fmla="*/ 763 w 878"/>
                <a:gd name="T19" fmla="*/ 700 h 664"/>
                <a:gd name="T20" fmla="*/ 734 w 878"/>
                <a:gd name="T21" fmla="*/ 711 h 664"/>
                <a:gd name="T22" fmla="*/ 701 w 878"/>
                <a:gd name="T23" fmla="*/ 719 h 664"/>
                <a:gd name="T24" fmla="*/ 667 w 878"/>
                <a:gd name="T25" fmla="*/ 726 h 664"/>
                <a:gd name="T26" fmla="*/ 628 w 878"/>
                <a:gd name="T27" fmla="*/ 733 h 664"/>
                <a:gd name="T28" fmla="*/ 590 w 878"/>
                <a:gd name="T29" fmla="*/ 739 h 664"/>
                <a:gd name="T30" fmla="*/ 549 w 878"/>
                <a:gd name="T31" fmla="*/ 743 h 664"/>
                <a:gd name="T32" fmla="*/ 505 w 878"/>
                <a:gd name="T33" fmla="*/ 746 h 664"/>
                <a:gd name="T34" fmla="*/ 461 w 878"/>
                <a:gd name="T35" fmla="*/ 748 h 664"/>
                <a:gd name="T36" fmla="*/ 417 w 878"/>
                <a:gd name="T37" fmla="*/ 748 h 664"/>
                <a:gd name="T38" fmla="*/ 373 w 878"/>
                <a:gd name="T39" fmla="*/ 746 h 664"/>
                <a:gd name="T40" fmla="*/ 330 w 878"/>
                <a:gd name="T41" fmla="*/ 743 h 664"/>
                <a:gd name="T42" fmla="*/ 290 w 878"/>
                <a:gd name="T43" fmla="*/ 739 h 664"/>
                <a:gd name="T44" fmla="*/ 250 w 878"/>
                <a:gd name="T45" fmla="*/ 733 h 664"/>
                <a:gd name="T46" fmla="*/ 213 w 878"/>
                <a:gd name="T47" fmla="*/ 726 h 664"/>
                <a:gd name="T48" fmla="*/ 179 w 878"/>
                <a:gd name="T49" fmla="*/ 719 h 664"/>
                <a:gd name="T50" fmla="*/ 146 w 878"/>
                <a:gd name="T51" fmla="*/ 711 h 664"/>
                <a:gd name="T52" fmla="*/ 115 w 878"/>
                <a:gd name="T53" fmla="*/ 700 h 664"/>
                <a:gd name="T54" fmla="*/ 88 w 878"/>
                <a:gd name="T55" fmla="*/ 689 h 664"/>
                <a:gd name="T56" fmla="*/ 65 w 878"/>
                <a:gd name="T57" fmla="*/ 679 h 664"/>
                <a:gd name="T58" fmla="*/ 44 w 878"/>
                <a:gd name="T59" fmla="*/ 665 h 664"/>
                <a:gd name="T60" fmla="*/ 29 w 878"/>
                <a:gd name="T61" fmla="*/ 653 h 664"/>
                <a:gd name="T62" fmla="*/ 15 w 878"/>
                <a:gd name="T63" fmla="*/ 640 h 664"/>
                <a:gd name="T64" fmla="*/ 6 w 878"/>
                <a:gd name="T65" fmla="*/ 625 h 664"/>
                <a:gd name="T66" fmla="*/ 2 w 878"/>
                <a:gd name="T67" fmla="*/ 611 h 6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8"/>
                <a:gd name="T103" fmla="*/ 0 h 664"/>
                <a:gd name="T104" fmla="*/ 878 w 878"/>
                <a:gd name="T105" fmla="*/ 664 h 6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8" h="664">
                  <a:moveTo>
                    <a:pt x="2" y="535"/>
                  </a:moveTo>
                  <a:lnTo>
                    <a:pt x="0" y="535"/>
                  </a:lnTo>
                  <a:lnTo>
                    <a:pt x="0" y="0"/>
                  </a:lnTo>
                  <a:lnTo>
                    <a:pt x="878" y="0"/>
                  </a:lnTo>
                  <a:lnTo>
                    <a:pt x="878" y="535"/>
                  </a:lnTo>
                  <a:lnTo>
                    <a:pt x="878" y="543"/>
                  </a:lnTo>
                  <a:lnTo>
                    <a:pt x="876" y="549"/>
                  </a:lnTo>
                  <a:lnTo>
                    <a:pt x="872" y="555"/>
                  </a:lnTo>
                  <a:lnTo>
                    <a:pt x="868" y="562"/>
                  </a:lnTo>
                  <a:lnTo>
                    <a:pt x="865" y="568"/>
                  </a:lnTo>
                  <a:lnTo>
                    <a:pt x="857" y="574"/>
                  </a:lnTo>
                  <a:lnTo>
                    <a:pt x="851" y="580"/>
                  </a:lnTo>
                  <a:lnTo>
                    <a:pt x="843" y="585"/>
                  </a:lnTo>
                  <a:lnTo>
                    <a:pt x="834" y="591"/>
                  </a:lnTo>
                  <a:lnTo>
                    <a:pt x="824" y="597"/>
                  </a:lnTo>
                  <a:lnTo>
                    <a:pt x="815" y="603"/>
                  </a:lnTo>
                  <a:lnTo>
                    <a:pt x="803" y="608"/>
                  </a:lnTo>
                  <a:lnTo>
                    <a:pt x="790" y="612"/>
                  </a:lnTo>
                  <a:lnTo>
                    <a:pt x="776" y="618"/>
                  </a:lnTo>
                  <a:lnTo>
                    <a:pt x="763" y="622"/>
                  </a:lnTo>
                  <a:lnTo>
                    <a:pt x="749" y="626"/>
                  </a:lnTo>
                  <a:lnTo>
                    <a:pt x="734" y="631"/>
                  </a:lnTo>
                  <a:lnTo>
                    <a:pt x="719" y="635"/>
                  </a:lnTo>
                  <a:lnTo>
                    <a:pt x="701" y="639"/>
                  </a:lnTo>
                  <a:lnTo>
                    <a:pt x="684" y="643"/>
                  </a:lnTo>
                  <a:lnTo>
                    <a:pt x="667" y="645"/>
                  </a:lnTo>
                  <a:lnTo>
                    <a:pt x="647" y="649"/>
                  </a:lnTo>
                  <a:lnTo>
                    <a:pt x="628" y="651"/>
                  </a:lnTo>
                  <a:lnTo>
                    <a:pt x="609" y="654"/>
                  </a:lnTo>
                  <a:lnTo>
                    <a:pt x="590" y="656"/>
                  </a:lnTo>
                  <a:lnTo>
                    <a:pt x="569" y="658"/>
                  </a:lnTo>
                  <a:lnTo>
                    <a:pt x="549" y="660"/>
                  </a:lnTo>
                  <a:lnTo>
                    <a:pt x="528" y="662"/>
                  </a:lnTo>
                  <a:lnTo>
                    <a:pt x="505" y="662"/>
                  </a:lnTo>
                  <a:lnTo>
                    <a:pt x="484" y="664"/>
                  </a:lnTo>
                  <a:lnTo>
                    <a:pt x="461" y="664"/>
                  </a:lnTo>
                  <a:lnTo>
                    <a:pt x="440" y="664"/>
                  </a:lnTo>
                  <a:lnTo>
                    <a:pt x="417" y="664"/>
                  </a:lnTo>
                  <a:lnTo>
                    <a:pt x="394" y="664"/>
                  </a:lnTo>
                  <a:lnTo>
                    <a:pt x="373" y="662"/>
                  </a:lnTo>
                  <a:lnTo>
                    <a:pt x="352" y="662"/>
                  </a:lnTo>
                  <a:lnTo>
                    <a:pt x="330" y="660"/>
                  </a:lnTo>
                  <a:lnTo>
                    <a:pt x="309" y="658"/>
                  </a:lnTo>
                  <a:lnTo>
                    <a:pt x="290" y="656"/>
                  </a:lnTo>
                  <a:lnTo>
                    <a:pt x="269" y="654"/>
                  </a:lnTo>
                  <a:lnTo>
                    <a:pt x="250" y="651"/>
                  </a:lnTo>
                  <a:lnTo>
                    <a:pt x="231" y="649"/>
                  </a:lnTo>
                  <a:lnTo>
                    <a:pt x="213" y="645"/>
                  </a:lnTo>
                  <a:lnTo>
                    <a:pt x="194" y="643"/>
                  </a:lnTo>
                  <a:lnTo>
                    <a:pt x="179" y="639"/>
                  </a:lnTo>
                  <a:lnTo>
                    <a:pt x="161" y="635"/>
                  </a:lnTo>
                  <a:lnTo>
                    <a:pt x="146" y="631"/>
                  </a:lnTo>
                  <a:lnTo>
                    <a:pt x="131" y="626"/>
                  </a:lnTo>
                  <a:lnTo>
                    <a:pt x="115" y="622"/>
                  </a:lnTo>
                  <a:lnTo>
                    <a:pt x="102" y="618"/>
                  </a:lnTo>
                  <a:lnTo>
                    <a:pt x="88" y="612"/>
                  </a:lnTo>
                  <a:lnTo>
                    <a:pt x="77" y="608"/>
                  </a:lnTo>
                  <a:lnTo>
                    <a:pt x="65" y="603"/>
                  </a:lnTo>
                  <a:lnTo>
                    <a:pt x="54" y="597"/>
                  </a:lnTo>
                  <a:lnTo>
                    <a:pt x="44" y="591"/>
                  </a:lnTo>
                  <a:lnTo>
                    <a:pt x="37" y="585"/>
                  </a:lnTo>
                  <a:lnTo>
                    <a:pt x="29" y="580"/>
                  </a:lnTo>
                  <a:lnTo>
                    <a:pt x="21" y="574"/>
                  </a:lnTo>
                  <a:lnTo>
                    <a:pt x="15" y="568"/>
                  </a:lnTo>
                  <a:lnTo>
                    <a:pt x="10" y="562"/>
                  </a:lnTo>
                  <a:lnTo>
                    <a:pt x="6" y="555"/>
                  </a:lnTo>
                  <a:lnTo>
                    <a:pt x="4" y="549"/>
                  </a:lnTo>
                  <a:lnTo>
                    <a:pt x="2" y="543"/>
                  </a:lnTo>
                  <a:lnTo>
                    <a:pt x="2" y="535"/>
                  </a:lnTo>
                </a:path>
              </a:pathLst>
            </a:custGeom>
            <a:solidFill>
              <a:srgbClr val="66CC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3" name="Freeform 88"/>
            <p:cNvSpPr>
              <a:spLocks/>
            </p:cNvSpPr>
            <p:nvPr/>
          </p:nvSpPr>
          <p:spPr bwMode="auto">
            <a:xfrm>
              <a:off x="2443" y="1763"/>
              <a:ext cx="876" cy="257"/>
            </a:xfrm>
            <a:custGeom>
              <a:avLst/>
              <a:gdLst>
                <a:gd name="T0" fmla="*/ 482 w 876"/>
                <a:gd name="T1" fmla="*/ 0 h 257"/>
                <a:gd name="T2" fmla="*/ 547 w 876"/>
                <a:gd name="T3" fmla="*/ 4 h 257"/>
                <a:gd name="T4" fmla="*/ 607 w 876"/>
                <a:gd name="T5" fmla="*/ 10 h 257"/>
                <a:gd name="T6" fmla="*/ 665 w 876"/>
                <a:gd name="T7" fmla="*/ 19 h 257"/>
                <a:gd name="T8" fmla="*/ 717 w 876"/>
                <a:gd name="T9" fmla="*/ 29 h 257"/>
                <a:gd name="T10" fmla="*/ 761 w 876"/>
                <a:gd name="T11" fmla="*/ 42 h 257"/>
                <a:gd name="T12" fmla="*/ 801 w 876"/>
                <a:gd name="T13" fmla="*/ 58 h 257"/>
                <a:gd name="T14" fmla="*/ 832 w 876"/>
                <a:gd name="T15" fmla="*/ 73 h 257"/>
                <a:gd name="T16" fmla="*/ 857 w 876"/>
                <a:gd name="T17" fmla="*/ 90 h 257"/>
                <a:gd name="T18" fmla="*/ 870 w 876"/>
                <a:gd name="T19" fmla="*/ 109 h 257"/>
                <a:gd name="T20" fmla="*/ 876 w 876"/>
                <a:gd name="T21" fmla="*/ 129 h 257"/>
                <a:gd name="T22" fmla="*/ 870 w 876"/>
                <a:gd name="T23" fmla="*/ 148 h 257"/>
                <a:gd name="T24" fmla="*/ 857 w 876"/>
                <a:gd name="T25" fmla="*/ 167 h 257"/>
                <a:gd name="T26" fmla="*/ 832 w 876"/>
                <a:gd name="T27" fmla="*/ 184 h 257"/>
                <a:gd name="T28" fmla="*/ 801 w 876"/>
                <a:gd name="T29" fmla="*/ 200 h 257"/>
                <a:gd name="T30" fmla="*/ 761 w 876"/>
                <a:gd name="T31" fmla="*/ 215 h 257"/>
                <a:gd name="T32" fmla="*/ 717 w 876"/>
                <a:gd name="T33" fmla="*/ 228 h 257"/>
                <a:gd name="T34" fmla="*/ 665 w 876"/>
                <a:gd name="T35" fmla="*/ 238 h 257"/>
                <a:gd name="T36" fmla="*/ 607 w 876"/>
                <a:gd name="T37" fmla="*/ 248 h 257"/>
                <a:gd name="T38" fmla="*/ 547 w 876"/>
                <a:gd name="T39" fmla="*/ 253 h 257"/>
                <a:gd name="T40" fmla="*/ 482 w 876"/>
                <a:gd name="T41" fmla="*/ 255 h 257"/>
                <a:gd name="T42" fmla="*/ 415 w 876"/>
                <a:gd name="T43" fmla="*/ 257 h 257"/>
                <a:gd name="T44" fmla="*/ 350 w 876"/>
                <a:gd name="T45" fmla="*/ 253 h 257"/>
                <a:gd name="T46" fmla="*/ 286 w 876"/>
                <a:gd name="T47" fmla="*/ 250 h 257"/>
                <a:gd name="T48" fmla="*/ 229 w 876"/>
                <a:gd name="T49" fmla="*/ 242 h 257"/>
                <a:gd name="T50" fmla="*/ 175 w 876"/>
                <a:gd name="T51" fmla="*/ 232 h 257"/>
                <a:gd name="T52" fmla="*/ 129 w 876"/>
                <a:gd name="T53" fmla="*/ 219 h 257"/>
                <a:gd name="T54" fmla="*/ 86 w 876"/>
                <a:gd name="T55" fmla="*/ 205 h 257"/>
                <a:gd name="T56" fmla="*/ 52 w 876"/>
                <a:gd name="T57" fmla="*/ 190 h 257"/>
                <a:gd name="T58" fmla="*/ 25 w 876"/>
                <a:gd name="T59" fmla="*/ 173 h 257"/>
                <a:gd name="T60" fmla="*/ 8 w 876"/>
                <a:gd name="T61" fmla="*/ 154 h 257"/>
                <a:gd name="T62" fmla="*/ 0 w 876"/>
                <a:gd name="T63" fmla="*/ 134 h 257"/>
                <a:gd name="T64" fmla="*/ 2 w 876"/>
                <a:gd name="T65" fmla="*/ 115 h 257"/>
                <a:gd name="T66" fmla="*/ 13 w 876"/>
                <a:gd name="T67" fmla="*/ 96 h 257"/>
                <a:gd name="T68" fmla="*/ 35 w 876"/>
                <a:gd name="T69" fmla="*/ 79 h 257"/>
                <a:gd name="T70" fmla="*/ 63 w 876"/>
                <a:gd name="T71" fmla="*/ 61 h 257"/>
                <a:gd name="T72" fmla="*/ 100 w 876"/>
                <a:gd name="T73" fmla="*/ 46 h 257"/>
                <a:gd name="T74" fmla="*/ 142 w 876"/>
                <a:gd name="T75" fmla="*/ 33 h 257"/>
                <a:gd name="T76" fmla="*/ 192 w 876"/>
                <a:gd name="T77" fmla="*/ 21 h 257"/>
                <a:gd name="T78" fmla="*/ 248 w 876"/>
                <a:gd name="T79" fmla="*/ 13 h 257"/>
                <a:gd name="T80" fmla="*/ 307 w 876"/>
                <a:gd name="T81" fmla="*/ 6 h 257"/>
                <a:gd name="T82" fmla="*/ 371 w 876"/>
                <a:gd name="T83" fmla="*/ 2 h 257"/>
                <a:gd name="T84" fmla="*/ 438 w 876"/>
                <a:gd name="T85" fmla="*/ 0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6"/>
                <a:gd name="T130" fmla="*/ 0 h 257"/>
                <a:gd name="T131" fmla="*/ 876 w 876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6" h="257">
                  <a:moveTo>
                    <a:pt x="438" y="0"/>
                  </a:moveTo>
                  <a:lnTo>
                    <a:pt x="459" y="0"/>
                  </a:lnTo>
                  <a:lnTo>
                    <a:pt x="482" y="0"/>
                  </a:lnTo>
                  <a:lnTo>
                    <a:pt x="503" y="2"/>
                  </a:lnTo>
                  <a:lnTo>
                    <a:pt x="526" y="2"/>
                  </a:lnTo>
                  <a:lnTo>
                    <a:pt x="547" y="4"/>
                  </a:lnTo>
                  <a:lnTo>
                    <a:pt x="567" y="6"/>
                  </a:lnTo>
                  <a:lnTo>
                    <a:pt x="588" y="8"/>
                  </a:lnTo>
                  <a:lnTo>
                    <a:pt x="607" y="10"/>
                  </a:lnTo>
                  <a:lnTo>
                    <a:pt x="626" y="13"/>
                  </a:lnTo>
                  <a:lnTo>
                    <a:pt x="645" y="15"/>
                  </a:lnTo>
                  <a:lnTo>
                    <a:pt x="665" y="19"/>
                  </a:lnTo>
                  <a:lnTo>
                    <a:pt x="682" y="21"/>
                  </a:lnTo>
                  <a:lnTo>
                    <a:pt x="699" y="25"/>
                  </a:lnTo>
                  <a:lnTo>
                    <a:pt x="717" y="29"/>
                  </a:lnTo>
                  <a:lnTo>
                    <a:pt x="732" y="33"/>
                  </a:lnTo>
                  <a:lnTo>
                    <a:pt x="747" y="38"/>
                  </a:lnTo>
                  <a:lnTo>
                    <a:pt x="761" y="42"/>
                  </a:lnTo>
                  <a:lnTo>
                    <a:pt x="776" y="46"/>
                  </a:lnTo>
                  <a:lnTo>
                    <a:pt x="788" y="52"/>
                  </a:lnTo>
                  <a:lnTo>
                    <a:pt x="801" y="58"/>
                  </a:lnTo>
                  <a:lnTo>
                    <a:pt x="813" y="61"/>
                  </a:lnTo>
                  <a:lnTo>
                    <a:pt x="822" y="67"/>
                  </a:lnTo>
                  <a:lnTo>
                    <a:pt x="832" y="73"/>
                  </a:lnTo>
                  <a:lnTo>
                    <a:pt x="841" y="79"/>
                  </a:lnTo>
                  <a:lnTo>
                    <a:pt x="849" y="84"/>
                  </a:lnTo>
                  <a:lnTo>
                    <a:pt x="857" y="90"/>
                  </a:lnTo>
                  <a:lnTo>
                    <a:pt x="863" y="96"/>
                  </a:lnTo>
                  <a:lnTo>
                    <a:pt x="866" y="102"/>
                  </a:lnTo>
                  <a:lnTo>
                    <a:pt x="870" y="109"/>
                  </a:lnTo>
                  <a:lnTo>
                    <a:pt x="874" y="115"/>
                  </a:lnTo>
                  <a:lnTo>
                    <a:pt x="876" y="121"/>
                  </a:lnTo>
                  <a:lnTo>
                    <a:pt x="876" y="129"/>
                  </a:lnTo>
                  <a:lnTo>
                    <a:pt x="876" y="134"/>
                  </a:lnTo>
                  <a:lnTo>
                    <a:pt x="874" y="142"/>
                  </a:lnTo>
                  <a:lnTo>
                    <a:pt x="870" y="148"/>
                  </a:lnTo>
                  <a:lnTo>
                    <a:pt x="866" y="154"/>
                  </a:lnTo>
                  <a:lnTo>
                    <a:pt x="863" y="161"/>
                  </a:lnTo>
                  <a:lnTo>
                    <a:pt x="857" y="167"/>
                  </a:lnTo>
                  <a:lnTo>
                    <a:pt x="849" y="173"/>
                  </a:lnTo>
                  <a:lnTo>
                    <a:pt x="841" y="179"/>
                  </a:lnTo>
                  <a:lnTo>
                    <a:pt x="832" y="184"/>
                  </a:lnTo>
                  <a:lnTo>
                    <a:pt x="822" y="190"/>
                  </a:lnTo>
                  <a:lnTo>
                    <a:pt x="813" y="196"/>
                  </a:lnTo>
                  <a:lnTo>
                    <a:pt x="801" y="200"/>
                  </a:lnTo>
                  <a:lnTo>
                    <a:pt x="788" y="205"/>
                  </a:lnTo>
                  <a:lnTo>
                    <a:pt x="776" y="209"/>
                  </a:lnTo>
                  <a:lnTo>
                    <a:pt x="761" y="215"/>
                  </a:lnTo>
                  <a:lnTo>
                    <a:pt x="747" y="219"/>
                  </a:lnTo>
                  <a:lnTo>
                    <a:pt x="732" y="223"/>
                  </a:lnTo>
                  <a:lnTo>
                    <a:pt x="717" y="228"/>
                  </a:lnTo>
                  <a:lnTo>
                    <a:pt x="699" y="232"/>
                  </a:lnTo>
                  <a:lnTo>
                    <a:pt x="682" y="234"/>
                  </a:lnTo>
                  <a:lnTo>
                    <a:pt x="665" y="238"/>
                  </a:lnTo>
                  <a:lnTo>
                    <a:pt x="645" y="242"/>
                  </a:lnTo>
                  <a:lnTo>
                    <a:pt x="626" y="244"/>
                  </a:lnTo>
                  <a:lnTo>
                    <a:pt x="607" y="248"/>
                  </a:lnTo>
                  <a:lnTo>
                    <a:pt x="588" y="250"/>
                  </a:lnTo>
                  <a:lnTo>
                    <a:pt x="567" y="252"/>
                  </a:lnTo>
                  <a:lnTo>
                    <a:pt x="547" y="253"/>
                  </a:lnTo>
                  <a:lnTo>
                    <a:pt x="526" y="253"/>
                  </a:lnTo>
                  <a:lnTo>
                    <a:pt x="503" y="255"/>
                  </a:lnTo>
                  <a:lnTo>
                    <a:pt x="482" y="255"/>
                  </a:lnTo>
                  <a:lnTo>
                    <a:pt x="459" y="257"/>
                  </a:lnTo>
                  <a:lnTo>
                    <a:pt x="438" y="257"/>
                  </a:lnTo>
                  <a:lnTo>
                    <a:pt x="415" y="257"/>
                  </a:lnTo>
                  <a:lnTo>
                    <a:pt x="392" y="255"/>
                  </a:lnTo>
                  <a:lnTo>
                    <a:pt x="371" y="255"/>
                  </a:lnTo>
                  <a:lnTo>
                    <a:pt x="350" y="253"/>
                  </a:lnTo>
                  <a:lnTo>
                    <a:pt x="328" y="253"/>
                  </a:lnTo>
                  <a:lnTo>
                    <a:pt x="307" y="252"/>
                  </a:lnTo>
                  <a:lnTo>
                    <a:pt x="286" y="250"/>
                  </a:lnTo>
                  <a:lnTo>
                    <a:pt x="267" y="248"/>
                  </a:lnTo>
                  <a:lnTo>
                    <a:pt x="248" y="244"/>
                  </a:lnTo>
                  <a:lnTo>
                    <a:pt x="229" y="242"/>
                  </a:lnTo>
                  <a:lnTo>
                    <a:pt x="211" y="238"/>
                  </a:lnTo>
                  <a:lnTo>
                    <a:pt x="192" y="234"/>
                  </a:lnTo>
                  <a:lnTo>
                    <a:pt x="175" y="232"/>
                  </a:lnTo>
                  <a:lnTo>
                    <a:pt x="159" y="228"/>
                  </a:lnTo>
                  <a:lnTo>
                    <a:pt x="142" y="223"/>
                  </a:lnTo>
                  <a:lnTo>
                    <a:pt x="129" y="219"/>
                  </a:lnTo>
                  <a:lnTo>
                    <a:pt x="113" y="215"/>
                  </a:lnTo>
                  <a:lnTo>
                    <a:pt x="100" y="209"/>
                  </a:lnTo>
                  <a:lnTo>
                    <a:pt x="86" y="205"/>
                  </a:lnTo>
                  <a:lnTo>
                    <a:pt x="75" y="200"/>
                  </a:lnTo>
                  <a:lnTo>
                    <a:pt x="63" y="196"/>
                  </a:lnTo>
                  <a:lnTo>
                    <a:pt x="52" y="190"/>
                  </a:lnTo>
                  <a:lnTo>
                    <a:pt x="42" y="184"/>
                  </a:lnTo>
                  <a:lnTo>
                    <a:pt x="35" y="179"/>
                  </a:lnTo>
                  <a:lnTo>
                    <a:pt x="25" y="173"/>
                  </a:lnTo>
                  <a:lnTo>
                    <a:pt x="19" y="167"/>
                  </a:lnTo>
                  <a:lnTo>
                    <a:pt x="13" y="161"/>
                  </a:lnTo>
                  <a:lnTo>
                    <a:pt x="8" y="154"/>
                  </a:lnTo>
                  <a:lnTo>
                    <a:pt x="4" y="148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8" y="102"/>
                  </a:lnTo>
                  <a:lnTo>
                    <a:pt x="13" y="96"/>
                  </a:lnTo>
                  <a:lnTo>
                    <a:pt x="19" y="90"/>
                  </a:lnTo>
                  <a:lnTo>
                    <a:pt x="25" y="84"/>
                  </a:lnTo>
                  <a:lnTo>
                    <a:pt x="35" y="79"/>
                  </a:lnTo>
                  <a:lnTo>
                    <a:pt x="42" y="73"/>
                  </a:lnTo>
                  <a:lnTo>
                    <a:pt x="52" y="67"/>
                  </a:lnTo>
                  <a:lnTo>
                    <a:pt x="63" y="61"/>
                  </a:lnTo>
                  <a:lnTo>
                    <a:pt x="75" y="58"/>
                  </a:lnTo>
                  <a:lnTo>
                    <a:pt x="86" y="52"/>
                  </a:lnTo>
                  <a:lnTo>
                    <a:pt x="100" y="46"/>
                  </a:lnTo>
                  <a:lnTo>
                    <a:pt x="113" y="42"/>
                  </a:lnTo>
                  <a:lnTo>
                    <a:pt x="129" y="38"/>
                  </a:lnTo>
                  <a:lnTo>
                    <a:pt x="142" y="33"/>
                  </a:lnTo>
                  <a:lnTo>
                    <a:pt x="159" y="29"/>
                  </a:lnTo>
                  <a:lnTo>
                    <a:pt x="175" y="25"/>
                  </a:lnTo>
                  <a:lnTo>
                    <a:pt x="192" y="21"/>
                  </a:lnTo>
                  <a:lnTo>
                    <a:pt x="211" y="19"/>
                  </a:lnTo>
                  <a:lnTo>
                    <a:pt x="229" y="15"/>
                  </a:lnTo>
                  <a:lnTo>
                    <a:pt x="248" y="13"/>
                  </a:lnTo>
                  <a:lnTo>
                    <a:pt x="267" y="10"/>
                  </a:lnTo>
                  <a:lnTo>
                    <a:pt x="286" y="8"/>
                  </a:lnTo>
                  <a:lnTo>
                    <a:pt x="307" y="6"/>
                  </a:lnTo>
                  <a:lnTo>
                    <a:pt x="328" y="4"/>
                  </a:lnTo>
                  <a:lnTo>
                    <a:pt x="350" y="2"/>
                  </a:lnTo>
                  <a:lnTo>
                    <a:pt x="371" y="2"/>
                  </a:lnTo>
                  <a:lnTo>
                    <a:pt x="392" y="0"/>
                  </a:lnTo>
                  <a:lnTo>
                    <a:pt x="415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4" name="Freeform 89"/>
            <p:cNvSpPr>
              <a:spLocks/>
            </p:cNvSpPr>
            <p:nvPr/>
          </p:nvSpPr>
          <p:spPr bwMode="auto">
            <a:xfrm>
              <a:off x="2441" y="1602"/>
              <a:ext cx="878" cy="684"/>
            </a:xfrm>
            <a:custGeom>
              <a:avLst/>
              <a:gdLst>
                <a:gd name="T0" fmla="*/ 0 w 878"/>
                <a:gd name="T1" fmla="*/ 603 h 664"/>
                <a:gd name="T2" fmla="*/ 878 w 878"/>
                <a:gd name="T3" fmla="*/ 0 h 664"/>
                <a:gd name="T4" fmla="*/ 878 w 878"/>
                <a:gd name="T5" fmla="*/ 611 h 664"/>
                <a:gd name="T6" fmla="*/ 872 w 878"/>
                <a:gd name="T7" fmla="*/ 625 h 664"/>
                <a:gd name="T8" fmla="*/ 865 w 878"/>
                <a:gd name="T9" fmla="*/ 640 h 664"/>
                <a:gd name="T10" fmla="*/ 851 w 878"/>
                <a:gd name="T11" fmla="*/ 653 h 664"/>
                <a:gd name="T12" fmla="*/ 834 w 878"/>
                <a:gd name="T13" fmla="*/ 665 h 664"/>
                <a:gd name="T14" fmla="*/ 815 w 878"/>
                <a:gd name="T15" fmla="*/ 679 h 664"/>
                <a:gd name="T16" fmla="*/ 790 w 878"/>
                <a:gd name="T17" fmla="*/ 689 h 664"/>
                <a:gd name="T18" fmla="*/ 763 w 878"/>
                <a:gd name="T19" fmla="*/ 700 h 664"/>
                <a:gd name="T20" fmla="*/ 734 w 878"/>
                <a:gd name="T21" fmla="*/ 711 h 664"/>
                <a:gd name="T22" fmla="*/ 701 w 878"/>
                <a:gd name="T23" fmla="*/ 719 h 664"/>
                <a:gd name="T24" fmla="*/ 667 w 878"/>
                <a:gd name="T25" fmla="*/ 726 h 664"/>
                <a:gd name="T26" fmla="*/ 628 w 878"/>
                <a:gd name="T27" fmla="*/ 733 h 664"/>
                <a:gd name="T28" fmla="*/ 590 w 878"/>
                <a:gd name="T29" fmla="*/ 739 h 664"/>
                <a:gd name="T30" fmla="*/ 549 w 878"/>
                <a:gd name="T31" fmla="*/ 743 h 664"/>
                <a:gd name="T32" fmla="*/ 505 w 878"/>
                <a:gd name="T33" fmla="*/ 746 h 664"/>
                <a:gd name="T34" fmla="*/ 461 w 878"/>
                <a:gd name="T35" fmla="*/ 748 h 664"/>
                <a:gd name="T36" fmla="*/ 417 w 878"/>
                <a:gd name="T37" fmla="*/ 748 h 664"/>
                <a:gd name="T38" fmla="*/ 373 w 878"/>
                <a:gd name="T39" fmla="*/ 746 h 664"/>
                <a:gd name="T40" fmla="*/ 330 w 878"/>
                <a:gd name="T41" fmla="*/ 743 h 664"/>
                <a:gd name="T42" fmla="*/ 290 w 878"/>
                <a:gd name="T43" fmla="*/ 739 h 664"/>
                <a:gd name="T44" fmla="*/ 250 w 878"/>
                <a:gd name="T45" fmla="*/ 733 h 664"/>
                <a:gd name="T46" fmla="*/ 213 w 878"/>
                <a:gd name="T47" fmla="*/ 726 h 664"/>
                <a:gd name="T48" fmla="*/ 179 w 878"/>
                <a:gd name="T49" fmla="*/ 719 h 664"/>
                <a:gd name="T50" fmla="*/ 146 w 878"/>
                <a:gd name="T51" fmla="*/ 711 h 664"/>
                <a:gd name="T52" fmla="*/ 115 w 878"/>
                <a:gd name="T53" fmla="*/ 700 h 664"/>
                <a:gd name="T54" fmla="*/ 88 w 878"/>
                <a:gd name="T55" fmla="*/ 689 h 664"/>
                <a:gd name="T56" fmla="*/ 65 w 878"/>
                <a:gd name="T57" fmla="*/ 679 h 664"/>
                <a:gd name="T58" fmla="*/ 44 w 878"/>
                <a:gd name="T59" fmla="*/ 665 h 664"/>
                <a:gd name="T60" fmla="*/ 29 w 878"/>
                <a:gd name="T61" fmla="*/ 653 h 664"/>
                <a:gd name="T62" fmla="*/ 15 w 878"/>
                <a:gd name="T63" fmla="*/ 640 h 664"/>
                <a:gd name="T64" fmla="*/ 6 w 878"/>
                <a:gd name="T65" fmla="*/ 625 h 664"/>
                <a:gd name="T66" fmla="*/ 2 w 878"/>
                <a:gd name="T67" fmla="*/ 611 h 6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8"/>
                <a:gd name="T103" fmla="*/ 0 h 664"/>
                <a:gd name="T104" fmla="*/ 878 w 878"/>
                <a:gd name="T105" fmla="*/ 664 h 6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8" h="664">
                  <a:moveTo>
                    <a:pt x="2" y="535"/>
                  </a:moveTo>
                  <a:lnTo>
                    <a:pt x="0" y="535"/>
                  </a:lnTo>
                  <a:lnTo>
                    <a:pt x="0" y="0"/>
                  </a:lnTo>
                  <a:lnTo>
                    <a:pt x="878" y="0"/>
                  </a:lnTo>
                  <a:lnTo>
                    <a:pt x="878" y="535"/>
                  </a:lnTo>
                  <a:lnTo>
                    <a:pt x="878" y="543"/>
                  </a:lnTo>
                  <a:lnTo>
                    <a:pt x="876" y="549"/>
                  </a:lnTo>
                  <a:lnTo>
                    <a:pt x="872" y="555"/>
                  </a:lnTo>
                  <a:lnTo>
                    <a:pt x="868" y="562"/>
                  </a:lnTo>
                  <a:lnTo>
                    <a:pt x="865" y="568"/>
                  </a:lnTo>
                  <a:lnTo>
                    <a:pt x="857" y="574"/>
                  </a:lnTo>
                  <a:lnTo>
                    <a:pt x="851" y="580"/>
                  </a:lnTo>
                  <a:lnTo>
                    <a:pt x="843" y="585"/>
                  </a:lnTo>
                  <a:lnTo>
                    <a:pt x="834" y="591"/>
                  </a:lnTo>
                  <a:lnTo>
                    <a:pt x="824" y="597"/>
                  </a:lnTo>
                  <a:lnTo>
                    <a:pt x="815" y="603"/>
                  </a:lnTo>
                  <a:lnTo>
                    <a:pt x="803" y="608"/>
                  </a:lnTo>
                  <a:lnTo>
                    <a:pt x="790" y="612"/>
                  </a:lnTo>
                  <a:lnTo>
                    <a:pt x="776" y="618"/>
                  </a:lnTo>
                  <a:lnTo>
                    <a:pt x="763" y="622"/>
                  </a:lnTo>
                  <a:lnTo>
                    <a:pt x="749" y="626"/>
                  </a:lnTo>
                  <a:lnTo>
                    <a:pt x="734" y="631"/>
                  </a:lnTo>
                  <a:lnTo>
                    <a:pt x="719" y="635"/>
                  </a:lnTo>
                  <a:lnTo>
                    <a:pt x="701" y="639"/>
                  </a:lnTo>
                  <a:lnTo>
                    <a:pt x="684" y="643"/>
                  </a:lnTo>
                  <a:lnTo>
                    <a:pt x="667" y="645"/>
                  </a:lnTo>
                  <a:lnTo>
                    <a:pt x="647" y="649"/>
                  </a:lnTo>
                  <a:lnTo>
                    <a:pt x="628" y="651"/>
                  </a:lnTo>
                  <a:lnTo>
                    <a:pt x="609" y="654"/>
                  </a:lnTo>
                  <a:lnTo>
                    <a:pt x="590" y="656"/>
                  </a:lnTo>
                  <a:lnTo>
                    <a:pt x="569" y="658"/>
                  </a:lnTo>
                  <a:lnTo>
                    <a:pt x="549" y="660"/>
                  </a:lnTo>
                  <a:lnTo>
                    <a:pt x="528" y="662"/>
                  </a:lnTo>
                  <a:lnTo>
                    <a:pt x="505" y="662"/>
                  </a:lnTo>
                  <a:lnTo>
                    <a:pt x="484" y="664"/>
                  </a:lnTo>
                  <a:lnTo>
                    <a:pt x="461" y="664"/>
                  </a:lnTo>
                  <a:lnTo>
                    <a:pt x="440" y="664"/>
                  </a:lnTo>
                  <a:lnTo>
                    <a:pt x="417" y="664"/>
                  </a:lnTo>
                  <a:lnTo>
                    <a:pt x="394" y="664"/>
                  </a:lnTo>
                  <a:lnTo>
                    <a:pt x="373" y="662"/>
                  </a:lnTo>
                  <a:lnTo>
                    <a:pt x="352" y="662"/>
                  </a:lnTo>
                  <a:lnTo>
                    <a:pt x="330" y="660"/>
                  </a:lnTo>
                  <a:lnTo>
                    <a:pt x="309" y="658"/>
                  </a:lnTo>
                  <a:lnTo>
                    <a:pt x="290" y="656"/>
                  </a:lnTo>
                  <a:lnTo>
                    <a:pt x="269" y="654"/>
                  </a:lnTo>
                  <a:lnTo>
                    <a:pt x="250" y="651"/>
                  </a:lnTo>
                  <a:lnTo>
                    <a:pt x="231" y="649"/>
                  </a:lnTo>
                  <a:lnTo>
                    <a:pt x="213" y="645"/>
                  </a:lnTo>
                  <a:lnTo>
                    <a:pt x="194" y="643"/>
                  </a:lnTo>
                  <a:lnTo>
                    <a:pt x="179" y="639"/>
                  </a:lnTo>
                  <a:lnTo>
                    <a:pt x="161" y="635"/>
                  </a:lnTo>
                  <a:lnTo>
                    <a:pt x="146" y="631"/>
                  </a:lnTo>
                  <a:lnTo>
                    <a:pt x="131" y="626"/>
                  </a:lnTo>
                  <a:lnTo>
                    <a:pt x="115" y="622"/>
                  </a:lnTo>
                  <a:lnTo>
                    <a:pt x="102" y="618"/>
                  </a:lnTo>
                  <a:lnTo>
                    <a:pt x="88" y="612"/>
                  </a:lnTo>
                  <a:lnTo>
                    <a:pt x="77" y="608"/>
                  </a:lnTo>
                  <a:lnTo>
                    <a:pt x="65" y="603"/>
                  </a:lnTo>
                  <a:lnTo>
                    <a:pt x="54" y="597"/>
                  </a:lnTo>
                  <a:lnTo>
                    <a:pt x="44" y="591"/>
                  </a:lnTo>
                  <a:lnTo>
                    <a:pt x="37" y="585"/>
                  </a:lnTo>
                  <a:lnTo>
                    <a:pt x="29" y="580"/>
                  </a:lnTo>
                  <a:lnTo>
                    <a:pt x="21" y="574"/>
                  </a:lnTo>
                  <a:lnTo>
                    <a:pt x="15" y="568"/>
                  </a:lnTo>
                  <a:lnTo>
                    <a:pt x="10" y="562"/>
                  </a:lnTo>
                  <a:lnTo>
                    <a:pt x="6" y="555"/>
                  </a:lnTo>
                  <a:lnTo>
                    <a:pt x="4" y="549"/>
                  </a:lnTo>
                  <a:lnTo>
                    <a:pt x="2" y="543"/>
                  </a:lnTo>
                  <a:lnTo>
                    <a:pt x="2" y="535"/>
                  </a:lnTo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5" name="Freeform 90"/>
            <p:cNvSpPr>
              <a:spLocks/>
            </p:cNvSpPr>
            <p:nvPr/>
          </p:nvSpPr>
          <p:spPr bwMode="auto">
            <a:xfrm>
              <a:off x="2443" y="1488"/>
              <a:ext cx="876" cy="257"/>
            </a:xfrm>
            <a:custGeom>
              <a:avLst/>
              <a:gdLst>
                <a:gd name="T0" fmla="*/ 482 w 876"/>
                <a:gd name="T1" fmla="*/ 0 h 257"/>
                <a:gd name="T2" fmla="*/ 547 w 876"/>
                <a:gd name="T3" fmla="*/ 4 h 257"/>
                <a:gd name="T4" fmla="*/ 607 w 876"/>
                <a:gd name="T5" fmla="*/ 10 h 257"/>
                <a:gd name="T6" fmla="*/ 665 w 876"/>
                <a:gd name="T7" fmla="*/ 19 h 257"/>
                <a:gd name="T8" fmla="*/ 717 w 876"/>
                <a:gd name="T9" fmla="*/ 29 h 257"/>
                <a:gd name="T10" fmla="*/ 761 w 876"/>
                <a:gd name="T11" fmla="*/ 42 h 257"/>
                <a:gd name="T12" fmla="*/ 801 w 876"/>
                <a:gd name="T13" fmla="*/ 58 h 257"/>
                <a:gd name="T14" fmla="*/ 832 w 876"/>
                <a:gd name="T15" fmla="*/ 73 h 257"/>
                <a:gd name="T16" fmla="*/ 857 w 876"/>
                <a:gd name="T17" fmla="*/ 90 h 257"/>
                <a:gd name="T18" fmla="*/ 870 w 876"/>
                <a:gd name="T19" fmla="*/ 109 h 257"/>
                <a:gd name="T20" fmla="*/ 876 w 876"/>
                <a:gd name="T21" fmla="*/ 129 h 257"/>
                <a:gd name="T22" fmla="*/ 870 w 876"/>
                <a:gd name="T23" fmla="*/ 148 h 257"/>
                <a:gd name="T24" fmla="*/ 857 w 876"/>
                <a:gd name="T25" fmla="*/ 167 h 257"/>
                <a:gd name="T26" fmla="*/ 832 w 876"/>
                <a:gd name="T27" fmla="*/ 184 h 257"/>
                <a:gd name="T28" fmla="*/ 801 w 876"/>
                <a:gd name="T29" fmla="*/ 200 h 257"/>
                <a:gd name="T30" fmla="*/ 761 w 876"/>
                <a:gd name="T31" fmla="*/ 215 h 257"/>
                <a:gd name="T32" fmla="*/ 717 w 876"/>
                <a:gd name="T33" fmla="*/ 228 h 257"/>
                <a:gd name="T34" fmla="*/ 665 w 876"/>
                <a:gd name="T35" fmla="*/ 238 h 257"/>
                <a:gd name="T36" fmla="*/ 607 w 876"/>
                <a:gd name="T37" fmla="*/ 248 h 257"/>
                <a:gd name="T38" fmla="*/ 547 w 876"/>
                <a:gd name="T39" fmla="*/ 253 h 257"/>
                <a:gd name="T40" fmla="*/ 482 w 876"/>
                <a:gd name="T41" fmla="*/ 255 h 257"/>
                <a:gd name="T42" fmla="*/ 415 w 876"/>
                <a:gd name="T43" fmla="*/ 257 h 257"/>
                <a:gd name="T44" fmla="*/ 350 w 876"/>
                <a:gd name="T45" fmla="*/ 253 h 257"/>
                <a:gd name="T46" fmla="*/ 286 w 876"/>
                <a:gd name="T47" fmla="*/ 250 h 257"/>
                <a:gd name="T48" fmla="*/ 229 w 876"/>
                <a:gd name="T49" fmla="*/ 242 h 257"/>
                <a:gd name="T50" fmla="*/ 175 w 876"/>
                <a:gd name="T51" fmla="*/ 232 h 257"/>
                <a:gd name="T52" fmla="*/ 129 w 876"/>
                <a:gd name="T53" fmla="*/ 219 h 257"/>
                <a:gd name="T54" fmla="*/ 86 w 876"/>
                <a:gd name="T55" fmla="*/ 205 h 257"/>
                <a:gd name="T56" fmla="*/ 52 w 876"/>
                <a:gd name="T57" fmla="*/ 190 h 257"/>
                <a:gd name="T58" fmla="*/ 25 w 876"/>
                <a:gd name="T59" fmla="*/ 173 h 257"/>
                <a:gd name="T60" fmla="*/ 8 w 876"/>
                <a:gd name="T61" fmla="*/ 154 h 257"/>
                <a:gd name="T62" fmla="*/ 0 w 876"/>
                <a:gd name="T63" fmla="*/ 134 h 257"/>
                <a:gd name="T64" fmla="*/ 2 w 876"/>
                <a:gd name="T65" fmla="*/ 115 h 257"/>
                <a:gd name="T66" fmla="*/ 13 w 876"/>
                <a:gd name="T67" fmla="*/ 96 h 257"/>
                <a:gd name="T68" fmla="*/ 35 w 876"/>
                <a:gd name="T69" fmla="*/ 79 h 257"/>
                <a:gd name="T70" fmla="*/ 63 w 876"/>
                <a:gd name="T71" fmla="*/ 61 h 257"/>
                <a:gd name="T72" fmla="*/ 100 w 876"/>
                <a:gd name="T73" fmla="*/ 46 h 257"/>
                <a:gd name="T74" fmla="*/ 142 w 876"/>
                <a:gd name="T75" fmla="*/ 33 h 257"/>
                <a:gd name="T76" fmla="*/ 192 w 876"/>
                <a:gd name="T77" fmla="*/ 21 h 257"/>
                <a:gd name="T78" fmla="*/ 248 w 876"/>
                <a:gd name="T79" fmla="*/ 13 h 257"/>
                <a:gd name="T80" fmla="*/ 307 w 876"/>
                <a:gd name="T81" fmla="*/ 6 h 257"/>
                <a:gd name="T82" fmla="*/ 371 w 876"/>
                <a:gd name="T83" fmla="*/ 2 h 257"/>
                <a:gd name="T84" fmla="*/ 438 w 876"/>
                <a:gd name="T85" fmla="*/ 0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6"/>
                <a:gd name="T130" fmla="*/ 0 h 257"/>
                <a:gd name="T131" fmla="*/ 876 w 876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6" h="257">
                  <a:moveTo>
                    <a:pt x="438" y="0"/>
                  </a:moveTo>
                  <a:lnTo>
                    <a:pt x="459" y="0"/>
                  </a:lnTo>
                  <a:lnTo>
                    <a:pt x="482" y="0"/>
                  </a:lnTo>
                  <a:lnTo>
                    <a:pt x="503" y="2"/>
                  </a:lnTo>
                  <a:lnTo>
                    <a:pt x="526" y="2"/>
                  </a:lnTo>
                  <a:lnTo>
                    <a:pt x="547" y="4"/>
                  </a:lnTo>
                  <a:lnTo>
                    <a:pt x="567" y="6"/>
                  </a:lnTo>
                  <a:lnTo>
                    <a:pt x="588" y="8"/>
                  </a:lnTo>
                  <a:lnTo>
                    <a:pt x="607" y="10"/>
                  </a:lnTo>
                  <a:lnTo>
                    <a:pt x="626" y="13"/>
                  </a:lnTo>
                  <a:lnTo>
                    <a:pt x="645" y="15"/>
                  </a:lnTo>
                  <a:lnTo>
                    <a:pt x="665" y="19"/>
                  </a:lnTo>
                  <a:lnTo>
                    <a:pt x="682" y="21"/>
                  </a:lnTo>
                  <a:lnTo>
                    <a:pt x="699" y="25"/>
                  </a:lnTo>
                  <a:lnTo>
                    <a:pt x="717" y="29"/>
                  </a:lnTo>
                  <a:lnTo>
                    <a:pt x="732" y="33"/>
                  </a:lnTo>
                  <a:lnTo>
                    <a:pt x="747" y="38"/>
                  </a:lnTo>
                  <a:lnTo>
                    <a:pt x="761" y="42"/>
                  </a:lnTo>
                  <a:lnTo>
                    <a:pt x="776" y="46"/>
                  </a:lnTo>
                  <a:lnTo>
                    <a:pt x="788" y="52"/>
                  </a:lnTo>
                  <a:lnTo>
                    <a:pt x="801" y="58"/>
                  </a:lnTo>
                  <a:lnTo>
                    <a:pt x="813" y="61"/>
                  </a:lnTo>
                  <a:lnTo>
                    <a:pt x="822" y="67"/>
                  </a:lnTo>
                  <a:lnTo>
                    <a:pt x="832" y="73"/>
                  </a:lnTo>
                  <a:lnTo>
                    <a:pt x="841" y="79"/>
                  </a:lnTo>
                  <a:lnTo>
                    <a:pt x="849" y="84"/>
                  </a:lnTo>
                  <a:lnTo>
                    <a:pt x="857" y="90"/>
                  </a:lnTo>
                  <a:lnTo>
                    <a:pt x="863" y="96"/>
                  </a:lnTo>
                  <a:lnTo>
                    <a:pt x="866" y="102"/>
                  </a:lnTo>
                  <a:lnTo>
                    <a:pt x="870" y="109"/>
                  </a:lnTo>
                  <a:lnTo>
                    <a:pt x="874" y="115"/>
                  </a:lnTo>
                  <a:lnTo>
                    <a:pt x="876" y="121"/>
                  </a:lnTo>
                  <a:lnTo>
                    <a:pt x="876" y="129"/>
                  </a:lnTo>
                  <a:lnTo>
                    <a:pt x="876" y="134"/>
                  </a:lnTo>
                  <a:lnTo>
                    <a:pt x="874" y="142"/>
                  </a:lnTo>
                  <a:lnTo>
                    <a:pt x="870" y="148"/>
                  </a:lnTo>
                  <a:lnTo>
                    <a:pt x="866" y="154"/>
                  </a:lnTo>
                  <a:lnTo>
                    <a:pt x="863" y="161"/>
                  </a:lnTo>
                  <a:lnTo>
                    <a:pt x="857" y="167"/>
                  </a:lnTo>
                  <a:lnTo>
                    <a:pt x="849" y="173"/>
                  </a:lnTo>
                  <a:lnTo>
                    <a:pt x="841" y="179"/>
                  </a:lnTo>
                  <a:lnTo>
                    <a:pt x="832" y="184"/>
                  </a:lnTo>
                  <a:lnTo>
                    <a:pt x="822" y="190"/>
                  </a:lnTo>
                  <a:lnTo>
                    <a:pt x="813" y="196"/>
                  </a:lnTo>
                  <a:lnTo>
                    <a:pt x="801" y="200"/>
                  </a:lnTo>
                  <a:lnTo>
                    <a:pt x="788" y="205"/>
                  </a:lnTo>
                  <a:lnTo>
                    <a:pt x="776" y="209"/>
                  </a:lnTo>
                  <a:lnTo>
                    <a:pt x="761" y="215"/>
                  </a:lnTo>
                  <a:lnTo>
                    <a:pt x="747" y="219"/>
                  </a:lnTo>
                  <a:lnTo>
                    <a:pt x="732" y="223"/>
                  </a:lnTo>
                  <a:lnTo>
                    <a:pt x="717" y="228"/>
                  </a:lnTo>
                  <a:lnTo>
                    <a:pt x="699" y="232"/>
                  </a:lnTo>
                  <a:lnTo>
                    <a:pt x="682" y="234"/>
                  </a:lnTo>
                  <a:lnTo>
                    <a:pt x="665" y="238"/>
                  </a:lnTo>
                  <a:lnTo>
                    <a:pt x="645" y="242"/>
                  </a:lnTo>
                  <a:lnTo>
                    <a:pt x="626" y="244"/>
                  </a:lnTo>
                  <a:lnTo>
                    <a:pt x="607" y="248"/>
                  </a:lnTo>
                  <a:lnTo>
                    <a:pt x="588" y="250"/>
                  </a:lnTo>
                  <a:lnTo>
                    <a:pt x="567" y="252"/>
                  </a:lnTo>
                  <a:lnTo>
                    <a:pt x="547" y="253"/>
                  </a:lnTo>
                  <a:lnTo>
                    <a:pt x="526" y="253"/>
                  </a:lnTo>
                  <a:lnTo>
                    <a:pt x="503" y="255"/>
                  </a:lnTo>
                  <a:lnTo>
                    <a:pt x="482" y="255"/>
                  </a:lnTo>
                  <a:lnTo>
                    <a:pt x="459" y="257"/>
                  </a:lnTo>
                  <a:lnTo>
                    <a:pt x="438" y="257"/>
                  </a:lnTo>
                  <a:lnTo>
                    <a:pt x="415" y="257"/>
                  </a:lnTo>
                  <a:lnTo>
                    <a:pt x="392" y="255"/>
                  </a:lnTo>
                  <a:lnTo>
                    <a:pt x="371" y="255"/>
                  </a:lnTo>
                  <a:lnTo>
                    <a:pt x="350" y="253"/>
                  </a:lnTo>
                  <a:lnTo>
                    <a:pt x="328" y="253"/>
                  </a:lnTo>
                  <a:lnTo>
                    <a:pt x="307" y="252"/>
                  </a:lnTo>
                  <a:lnTo>
                    <a:pt x="286" y="250"/>
                  </a:lnTo>
                  <a:lnTo>
                    <a:pt x="267" y="248"/>
                  </a:lnTo>
                  <a:lnTo>
                    <a:pt x="248" y="244"/>
                  </a:lnTo>
                  <a:lnTo>
                    <a:pt x="229" y="242"/>
                  </a:lnTo>
                  <a:lnTo>
                    <a:pt x="211" y="238"/>
                  </a:lnTo>
                  <a:lnTo>
                    <a:pt x="192" y="234"/>
                  </a:lnTo>
                  <a:lnTo>
                    <a:pt x="175" y="232"/>
                  </a:lnTo>
                  <a:lnTo>
                    <a:pt x="159" y="228"/>
                  </a:lnTo>
                  <a:lnTo>
                    <a:pt x="142" y="223"/>
                  </a:lnTo>
                  <a:lnTo>
                    <a:pt x="129" y="219"/>
                  </a:lnTo>
                  <a:lnTo>
                    <a:pt x="113" y="215"/>
                  </a:lnTo>
                  <a:lnTo>
                    <a:pt x="100" y="209"/>
                  </a:lnTo>
                  <a:lnTo>
                    <a:pt x="86" y="205"/>
                  </a:lnTo>
                  <a:lnTo>
                    <a:pt x="75" y="200"/>
                  </a:lnTo>
                  <a:lnTo>
                    <a:pt x="63" y="196"/>
                  </a:lnTo>
                  <a:lnTo>
                    <a:pt x="52" y="190"/>
                  </a:lnTo>
                  <a:lnTo>
                    <a:pt x="42" y="184"/>
                  </a:lnTo>
                  <a:lnTo>
                    <a:pt x="35" y="179"/>
                  </a:lnTo>
                  <a:lnTo>
                    <a:pt x="25" y="173"/>
                  </a:lnTo>
                  <a:lnTo>
                    <a:pt x="19" y="167"/>
                  </a:lnTo>
                  <a:lnTo>
                    <a:pt x="13" y="161"/>
                  </a:lnTo>
                  <a:lnTo>
                    <a:pt x="8" y="154"/>
                  </a:lnTo>
                  <a:lnTo>
                    <a:pt x="4" y="148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8" y="102"/>
                  </a:lnTo>
                  <a:lnTo>
                    <a:pt x="13" y="96"/>
                  </a:lnTo>
                  <a:lnTo>
                    <a:pt x="19" y="90"/>
                  </a:lnTo>
                  <a:lnTo>
                    <a:pt x="25" y="84"/>
                  </a:lnTo>
                  <a:lnTo>
                    <a:pt x="35" y="79"/>
                  </a:lnTo>
                  <a:lnTo>
                    <a:pt x="42" y="73"/>
                  </a:lnTo>
                  <a:lnTo>
                    <a:pt x="52" y="67"/>
                  </a:lnTo>
                  <a:lnTo>
                    <a:pt x="63" y="61"/>
                  </a:lnTo>
                  <a:lnTo>
                    <a:pt x="75" y="58"/>
                  </a:lnTo>
                  <a:lnTo>
                    <a:pt x="86" y="52"/>
                  </a:lnTo>
                  <a:lnTo>
                    <a:pt x="100" y="46"/>
                  </a:lnTo>
                  <a:lnTo>
                    <a:pt x="113" y="42"/>
                  </a:lnTo>
                  <a:lnTo>
                    <a:pt x="129" y="38"/>
                  </a:lnTo>
                  <a:lnTo>
                    <a:pt x="142" y="33"/>
                  </a:lnTo>
                  <a:lnTo>
                    <a:pt x="159" y="29"/>
                  </a:lnTo>
                  <a:lnTo>
                    <a:pt x="175" y="25"/>
                  </a:lnTo>
                  <a:lnTo>
                    <a:pt x="192" y="21"/>
                  </a:lnTo>
                  <a:lnTo>
                    <a:pt x="211" y="19"/>
                  </a:lnTo>
                  <a:lnTo>
                    <a:pt x="229" y="15"/>
                  </a:lnTo>
                  <a:lnTo>
                    <a:pt x="248" y="13"/>
                  </a:lnTo>
                  <a:lnTo>
                    <a:pt x="267" y="10"/>
                  </a:lnTo>
                  <a:lnTo>
                    <a:pt x="286" y="8"/>
                  </a:lnTo>
                  <a:lnTo>
                    <a:pt x="307" y="6"/>
                  </a:lnTo>
                  <a:lnTo>
                    <a:pt x="328" y="4"/>
                  </a:lnTo>
                  <a:lnTo>
                    <a:pt x="350" y="2"/>
                  </a:lnTo>
                  <a:lnTo>
                    <a:pt x="371" y="2"/>
                  </a:lnTo>
                  <a:lnTo>
                    <a:pt x="392" y="0"/>
                  </a:lnTo>
                  <a:lnTo>
                    <a:pt x="415" y="0"/>
                  </a:lnTo>
                  <a:lnTo>
                    <a:pt x="438" y="0"/>
                  </a:lnTo>
                </a:path>
              </a:pathLst>
            </a:custGeom>
            <a:solidFill>
              <a:srgbClr val="66CC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6" name="Text Box 91"/>
            <p:cNvSpPr txBox="1">
              <a:spLocks noChangeArrowheads="1"/>
            </p:cNvSpPr>
            <p:nvPr/>
          </p:nvSpPr>
          <p:spPr bwMode="auto">
            <a:xfrm>
              <a:off x="2474" y="1783"/>
              <a:ext cx="812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2"/>
                  </a:solidFill>
                </a:rPr>
                <a:t>Current</a:t>
              </a:r>
            </a:p>
            <a:p>
              <a:pPr algn="ctr"/>
              <a:r>
                <a:rPr lang="en-US" altLang="ko-KR" sz="2000" b="1" dirty="0">
                  <a:solidFill>
                    <a:schemeClr val="tx2"/>
                  </a:solidFill>
                </a:rPr>
                <a:t>STEP</a:t>
              </a:r>
            </a:p>
            <a:p>
              <a:pPr algn="ctr"/>
              <a:r>
                <a:rPr lang="en-US" altLang="ko-KR" sz="2000" b="1" dirty="0">
                  <a:solidFill>
                    <a:schemeClr val="tx2"/>
                  </a:solidFill>
                </a:rPr>
                <a:t>File</a:t>
              </a:r>
            </a:p>
          </p:txBody>
        </p:sp>
      </p:grpSp>
      <p:sp>
        <p:nvSpPr>
          <p:cNvPr id="7175" name="AutoShape 92"/>
          <p:cNvSpPr>
            <a:spLocks noChangeArrowheads="1"/>
          </p:cNvSpPr>
          <p:nvPr/>
        </p:nvSpPr>
        <p:spPr bwMode="auto">
          <a:xfrm>
            <a:off x="3092450" y="362902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6" name="AutoShape 93"/>
          <p:cNvSpPr>
            <a:spLocks noChangeArrowheads="1"/>
          </p:cNvSpPr>
          <p:nvPr/>
        </p:nvSpPr>
        <p:spPr bwMode="auto">
          <a:xfrm>
            <a:off x="5167313" y="362902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0206" name="Text Box 94"/>
          <p:cNvSpPr txBox="1">
            <a:spLocks noChangeArrowheads="1"/>
          </p:cNvSpPr>
          <p:nvPr/>
        </p:nvSpPr>
        <p:spPr bwMode="auto">
          <a:xfrm>
            <a:off x="138113" y="1371600"/>
            <a:ext cx="2653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Intelligent Model</a:t>
            </a:r>
          </a:p>
          <a:p>
            <a:pPr>
              <a:defRPr/>
            </a:pPr>
            <a:r>
              <a:rPr lang="en-US" altLang="ko-K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(Procedural Model)</a:t>
            </a:r>
            <a:endParaRPr lang="en-US" altLang="ko-K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sp>
        <p:nvSpPr>
          <p:cNvPr id="90207" name="Text Box 95"/>
          <p:cNvSpPr txBox="1">
            <a:spLocks noChangeArrowheads="1"/>
          </p:cNvSpPr>
          <p:nvPr/>
        </p:nvSpPr>
        <p:spPr bwMode="auto">
          <a:xfrm>
            <a:off x="5532438" y="1455003"/>
            <a:ext cx="19701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Dumb </a:t>
            </a:r>
            <a:r>
              <a:rPr lang="en-US" altLang="ko-K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Model</a:t>
            </a:r>
          </a:p>
          <a:p>
            <a:pPr>
              <a:defRPr/>
            </a:pPr>
            <a:r>
              <a:rPr lang="en-US" altLang="ko-K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(B-rep Model)</a:t>
            </a:r>
            <a:endParaRPr lang="en-US" altLang="ko-K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sp>
        <p:nvSpPr>
          <p:cNvPr id="7179" name="Text Box 97"/>
          <p:cNvSpPr txBox="1">
            <a:spLocks noChangeArrowheads="1"/>
          </p:cNvSpPr>
          <p:nvPr/>
        </p:nvSpPr>
        <p:spPr bwMode="auto">
          <a:xfrm>
            <a:off x="303213" y="6280150"/>
            <a:ext cx="2635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chemeClr val="tx2"/>
                </a:solidFill>
              </a:rPr>
              <a:t>* From slide file, PDES, Inc</a:t>
            </a:r>
          </a:p>
        </p:txBody>
      </p:sp>
      <p:sp>
        <p:nvSpPr>
          <p:cNvPr id="7180" name="직사각형 28"/>
          <p:cNvSpPr>
            <a:spLocks noChangeArrowheads="1"/>
          </p:cNvSpPr>
          <p:nvPr/>
        </p:nvSpPr>
        <p:spPr bwMode="auto">
          <a:xfrm>
            <a:off x="381000" y="5193268"/>
            <a:ext cx="757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altLang="ko-KR" dirty="0" smtClean="0"/>
              <a:t>Lost of design intents (feature, constraints, parametric information)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4000" dirty="0" smtClean="0">
                <a:latin typeface="Arial" pitchFamily="34" charset="0"/>
                <a:ea typeface="굴림" charset="-127"/>
                <a:cs typeface="Arial" pitchFamily="34" charset="0"/>
              </a:rPr>
              <a:t>Example: To-Be</a:t>
            </a:r>
          </a:p>
        </p:txBody>
      </p:sp>
      <p:sp>
        <p:nvSpPr>
          <p:cNvPr id="8194" name="슬라이드 번호 개체 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32F8DC-F0E1-4C75-B8B5-3B3E2EBDC214}" type="slidenum">
              <a:rPr lang="en-US" altLang="ko-KR" smtClean="0">
                <a:ea typeface="굴림" charset="-127"/>
              </a:rPr>
              <a:pPr/>
              <a:t>6</a:t>
            </a:fld>
            <a:endParaRPr lang="en-US" altLang="ko-KR" smtClean="0">
              <a:ea typeface="굴림" charset="-127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5888" y="1881188"/>
            <a:ext cx="3190875" cy="2781300"/>
            <a:chOff x="77" y="1104"/>
            <a:chExt cx="2010" cy="1752"/>
          </a:xfrm>
        </p:grpSpPr>
        <p:pic>
          <p:nvPicPr>
            <p:cNvPr id="8220" name="Picture 34" descr="part-267M_hu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" y="1288"/>
              <a:ext cx="1982" cy="156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221" name="Line 35"/>
            <p:cNvSpPr>
              <a:spLocks noChangeShapeType="1"/>
            </p:cNvSpPr>
            <p:nvPr/>
          </p:nvSpPr>
          <p:spPr bwMode="auto">
            <a:xfrm flipV="1">
              <a:off x="1158" y="1866"/>
              <a:ext cx="21" cy="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arrow" w="sm" len="sm"/>
              <a:tailEnd type="arrow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92196" name="Text Box 36"/>
            <p:cNvSpPr txBox="1">
              <a:spLocks noChangeArrowheads="1"/>
            </p:cNvSpPr>
            <p:nvPr/>
          </p:nvSpPr>
          <p:spPr bwMode="auto">
            <a:xfrm>
              <a:off x="1139" y="1858"/>
              <a:ext cx="15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T</a:t>
              </a:r>
            </a:p>
          </p:txBody>
        </p:sp>
        <p:sp>
          <p:nvSpPr>
            <p:cNvPr id="92197" name="Text Box 37"/>
            <p:cNvSpPr txBox="1">
              <a:spLocks noChangeArrowheads="1"/>
            </p:cNvSpPr>
            <p:nvPr/>
          </p:nvSpPr>
          <p:spPr bwMode="auto">
            <a:xfrm>
              <a:off x="1279" y="2008"/>
              <a:ext cx="1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W</a:t>
              </a:r>
            </a:p>
          </p:txBody>
        </p:sp>
        <p:sp>
          <p:nvSpPr>
            <p:cNvPr id="8224" name="Line 38"/>
            <p:cNvSpPr>
              <a:spLocks noChangeShapeType="1"/>
            </p:cNvSpPr>
            <p:nvPr/>
          </p:nvSpPr>
          <p:spPr bwMode="auto">
            <a:xfrm flipV="1">
              <a:off x="1376" y="1999"/>
              <a:ext cx="18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225" name="Line 39"/>
            <p:cNvSpPr>
              <a:spLocks noChangeShapeType="1"/>
            </p:cNvSpPr>
            <p:nvPr/>
          </p:nvSpPr>
          <p:spPr bwMode="auto">
            <a:xfrm>
              <a:off x="1373" y="2002"/>
              <a:ext cx="4" cy="1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226" name="Line 40"/>
            <p:cNvSpPr>
              <a:spLocks noChangeShapeType="1"/>
            </p:cNvSpPr>
            <p:nvPr/>
          </p:nvSpPr>
          <p:spPr bwMode="auto">
            <a:xfrm>
              <a:off x="1392" y="1994"/>
              <a:ext cx="5" cy="1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92201" name="Text Box 41"/>
            <p:cNvSpPr txBox="1">
              <a:spLocks noChangeArrowheads="1"/>
            </p:cNvSpPr>
            <p:nvPr/>
          </p:nvSpPr>
          <p:spPr bwMode="auto">
            <a:xfrm>
              <a:off x="1448" y="1942"/>
              <a:ext cx="35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T=4.1</a:t>
              </a:r>
              <a:r>
                <a:rPr lang="en-US" altLang="ko-KR" sz="800" b="1" baseline="-18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*</a:t>
              </a: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W</a:t>
              </a:r>
            </a:p>
          </p:txBody>
        </p:sp>
        <p:pic>
          <p:nvPicPr>
            <p:cNvPr id="8228" name="Picture 42" descr="Einste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1104"/>
              <a:ext cx="551" cy="7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27450" y="2909888"/>
            <a:ext cx="1524000" cy="1447800"/>
            <a:chOff x="2428" y="1694"/>
            <a:chExt cx="750" cy="912"/>
          </a:xfrm>
        </p:grpSpPr>
        <p:sp>
          <p:nvSpPr>
            <p:cNvPr id="8215" name="Freeform 44"/>
            <p:cNvSpPr>
              <a:spLocks/>
            </p:cNvSpPr>
            <p:nvPr/>
          </p:nvSpPr>
          <p:spPr bwMode="auto">
            <a:xfrm>
              <a:off x="2428" y="2039"/>
              <a:ext cx="750" cy="567"/>
            </a:xfrm>
            <a:custGeom>
              <a:avLst/>
              <a:gdLst>
                <a:gd name="T0" fmla="*/ 0 w 878"/>
                <a:gd name="T1" fmla="*/ 284 h 664"/>
                <a:gd name="T2" fmla="*/ 468 w 878"/>
                <a:gd name="T3" fmla="*/ 0 h 664"/>
                <a:gd name="T4" fmla="*/ 468 w 878"/>
                <a:gd name="T5" fmla="*/ 289 h 664"/>
                <a:gd name="T6" fmla="*/ 464 w 878"/>
                <a:gd name="T7" fmla="*/ 295 h 664"/>
                <a:gd name="T8" fmla="*/ 460 w 878"/>
                <a:gd name="T9" fmla="*/ 302 h 664"/>
                <a:gd name="T10" fmla="*/ 453 w 878"/>
                <a:gd name="T11" fmla="*/ 308 h 664"/>
                <a:gd name="T12" fmla="*/ 443 w 878"/>
                <a:gd name="T13" fmla="*/ 314 h 664"/>
                <a:gd name="T14" fmla="*/ 434 w 878"/>
                <a:gd name="T15" fmla="*/ 321 h 664"/>
                <a:gd name="T16" fmla="*/ 421 w 878"/>
                <a:gd name="T17" fmla="*/ 326 h 664"/>
                <a:gd name="T18" fmla="*/ 407 w 878"/>
                <a:gd name="T19" fmla="*/ 330 h 664"/>
                <a:gd name="T20" fmla="*/ 391 w 878"/>
                <a:gd name="T21" fmla="*/ 336 h 664"/>
                <a:gd name="T22" fmla="*/ 373 w 878"/>
                <a:gd name="T23" fmla="*/ 340 h 664"/>
                <a:gd name="T24" fmla="*/ 355 w 878"/>
                <a:gd name="T25" fmla="*/ 343 h 664"/>
                <a:gd name="T26" fmla="*/ 334 w 878"/>
                <a:gd name="T27" fmla="*/ 347 h 664"/>
                <a:gd name="T28" fmla="*/ 314 w 878"/>
                <a:gd name="T29" fmla="*/ 348 h 664"/>
                <a:gd name="T30" fmla="*/ 293 w 878"/>
                <a:gd name="T31" fmla="*/ 352 h 664"/>
                <a:gd name="T32" fmla="*/ 268 w 878"/>
                <a:gd name="T33" fmla="*/ 352 h 664"/>
                <a:gd name="T34" fmla="*/ 246 w 878"/>
                <a:gd name="T35" fmla="*/ 353 h 664"/>
                <a:gd name="T36" fmla="*/ 222 w 878"/>
                <a:gd name="T37" fmla="*/ 353 h 664"/>
                <a:gd name="T38" fmla="*/ 198 w 878"/>
                <a:gd name="T39" fmla="*/ 352 h 664"/>
                <a:gd name="T40" fmla="*/ 176 w 878"/>
                <a:gd name="T41" fmla="*/ 352 h 664"/>
                <a:gd name="T42" fmla="*/ 155 w 878"/>
                <a:gd name="T43" fmla="*/ 348 h 664"/>
                <a:gd name="T44" fmla="*/ 133 w 878"/>
                <a:gd name="T45" fmla="*/ 347 h 664"/>
                <a:gd name="T46" fmla="*/ 113 w 878"/>
                <a:gd name="T47" fmla="*/ 343 h 664"/>
                <a:gd name="T48" fmla="*/ 96 w 878"/>
                <a:gd name="T49" fmla="*/ 340 h 664"/>
                <a:gd name="T50" fmla="*/ 78 w 878"/>
                <a:gd name="T51" fmla="*/ 336 h 664"/>
                <a:gd name="T52" fmla="*/ 62 w 878"/>
                <a:gd name="T53" fmla="*/ 330 h 664"/>
                <a:gd name="T54" fmla="*/ 47 w 878"/>
                <a:gd name="T55" fmla="*/ 326 h 664"/>
                <a:gd name="T56" fmla="*/ 35 w 878"/>
                <a:gd name="T57" fmla="*/ 321 h 664"/>
                <a:gd name="T58" fmla="*/ 23 w 878"/>
                <a:gd name="T59" fmla="*/ 314 h 664"/>
                <a:gd name="T60" fmla="*/ 15 w 878"/>
                <a:gd name="T61" fmla="*/ 308 h 664"/>
                <a:gd name="T62" fmla="*/ 8 w 878"/>
                <a:gd name="T63" fmla="*/ 302 h 664"/>
                <a:gd name="T64" fmla="*/ 3 w 878"/>
                <a:gd name="T65" fmla="*/ 295 h 664"/>
                <a:gd name="T66" fmla="*/ 2 w 878"/>
                <a:gd name="T67" fmla="*/ 289 h 6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8"/>
                <a:gd name="T103" fmla="*/ 0 h 664"/>
                <a:gd name="T104" fmla="*/ 878 w 878"/>
                <a:gd name="T105" fmla="*/ 664 h 6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8" h="664">
                  <a:moveTo>
                    <a:pt x="2" y="535"/>
                  </a:moveTo>
                  <a:lnTo>
                    <a:pt x="0" y="535"/>
                  </a:lnTo>
                  <a:lnTo>
                    <a:pt x="0" y="0"/>
                  </a:lnTo>
                  <a:lnTo>
                    <a:pt x="878" y="0"/>
                  </a:lnTo>
                  <a:lnTo>
                    <a:pt x="878" y="535"/>
                  </a:lnTo>
                  <a:lnTo>
                    <a:pt x="878" y="543"/>
                  </a:lnTo>
                  <a:lnTo>
                    <a:pt x="876" y="549"/>
                  </a:lnTo>
                  <a:lnTo>
                    <a:pt x="872" y="555"/>
                  </a:lnTo>
                  <a:lnTo>
                    <a:pt x="868" y="562"/>
                  </a:lnTo>
                  <a:lnTo>
                    <a:pt x="865" y="568"/>
                  </a:lnTo>
                  <a:lnTo>
                    <a:pt x="857" y="574"/>
                  </a:lnTo>
                  <a:lnTo>
                    <a:pt x="851" y="580"/>
                  </a:lnTo>
                  <a:lnTo>
                    <a:pt x="843" y="585"/>
                  </a:lnTo>
                  <a:lnTo>
                    <a:pt x="834" y="591"/>
                  </a:lnTo>
                  <a:lnTo>
                    <a:pt x="824" y="597"/>
                  </a:lnTo>
                  <a:lnTo>
                    <a:pt x="815" y="603"/>
                  </a:lnTo>
                  <a:lnTo>
                    <a:pt x="803" y="608"/>
                  </a:lnTo>
                  <a:lnTo>
                    <a:pt x="790" y="612"/>
                  </a:lnTo>
                  <a:lnTo>
                    <a:pt x="776" y="618"/>
                  </a:lnTo>
                  <a:lnTo>
                    <a:pt x="763" y="622"/>
                  </a:lnTo>
                  <a:lnTo>
                    <a:pt x="749" y="626"/>
                  </a:lnTo>
                  <a:lnTo>
                    <a:pt x="734" y="631"/>
                  </a:lnTo>
                  <a:lnTo>
                    <a:pt x="719" y="635"/>
                  </a:lnTo>
                  <a:lnTo>
                    <a:pt x="701" y="639"/>
                  </a:lnTo>
                  <a:lnTo>
                    <a:pt x="684" y="643"/>
                  </a:lnTo>
                  <a:lnTo>
                    <a:pt x="667" y="645"/>
                  </a:lnTo>
                  <a:lnTo>
                    <a:pt x="647" y="649"/>
                  </a:lnTo>
                  <a:lnTo>
                    <a:pt x="628" y="651"/>
                  </a:lnTo>
                  <a:lnTo>
                    <a:pt x="609" y="654"/>
                  </a:lnTo>
                  <a:lnTo>
                    <a:pt x="590" y="656"/>
                  </a:lnTo>
                  <a:lnTo>
                    <a:pt x="569" y="658"/>
                  </a:lnTo>
                  <a:lnTo>
                    <a:pt x="549" y="660"/>
                  </a:lnTo>
                  <a:lnTo>
                    <a:pt x="528" y="662"/>
                  </a:lnTo>
                  <a:lnTo>
                    <a:pt x="505" y="662"/>
                  </a:lnTo>
                  <a:lnTo>
                    <a:pt x="484" y="664"/>
                  </a:lnTo>
                  <a:lnTo>
                    <a:pt x="461" y="664"/>
                  </a:lnTo>
                  <a:lnTo>
                    <a:pt x="440" y="664"/>
                  </a:lnTo>
                  <a:lnTo>
                    <a:pt x="417" y="664"/>
                  </a:lnTo>
                  <a:lnTo>
                    <a:pt x="394" y="664"/>
                  </a:lnTo>
                  <a:lnTo>
                    <a:pt x="373" y="662"/>
                  </a:lnTo>
                  <a:lnTo>
                    <a:pt x="352" y="662"/>
                  </a:lnTo>
                  <a:lnTo>
                    <a:pt x="330" y="660"/>
                  </a:lnTo>
                  <a:lnTo>
                    <a:pt x="309" y="658"/>
                  </a:lnTo>
                  <a:lnTo>
                    <a:pt x="290" y="656"/>
                  </a:lnTo>
                  <a:lnTo>
                    <a:pt x="269" y="654"/>
                  </a:lnTo>
                  <a:lnTo>
                    <a:pt x="250" y="651"/>
                  </a:lnTo>
                  <a:lnTo>
                    <a:pt x="231" y="649"/>
                  </a:lnTo>
                  <a:lnTo>
                    <a:pt x="213" y="645"/>
                  </a:lnTo>
                  <a:lnTo>
                    <a:pt x="194" y="643"/>
                  </a:lnTo>
                  <a:lnTo>
                    <a:pt x="179" y="639"/>
                  </a:lnTo>
                  <a:lnTo>
                    <a:pt x="161" y="635"/>
                  </a:lnTo>
                  <a:lnTo>
                    <a:pt x="146" y="631"/>
                  </a:lnTo>
                  <a:lnTo>
                    <a:pt x="131" y="626"/>
                  </a:lnTo>
                  <a:lnTo>
                    <a:pt x="115" y="622"/>
                  </a:lnTo>
                  <a:lnTo>
                    <a:pt x="102" y="618"/>
                  </a:lnTo>
                  <a:lnTo>
                    <a:pt x="88" y="612"/>
                  </a:lnTo>
                  <a:lnTo>
                    <a:pt x="77" y="608"/>
                  </a:lnTo>
                  <a:lnTo>
                    <a:pt x="65" y="603"/>
                  </a:lnTo>
                  <a:lnTo>
                    <a:pt x="54" y="597"/>
                  </a:lnTo>
                  <a:lnTo>
                    <a:pt x="44" y="591"/>
                  </a:lnTo>
                  <a:lnTo>
                    <a:pt x="37" y="585"/>
                  </a:lnTo>
                  <a:lnTo>
                    <a:pt x="29" y="580"/>
                  </a:lnTo>
                  <a:lnTo>
                    <a:pt x="21" y="574"/>
                  </a:lnTo>
                  <a:lnTo>
                    <a:pt x="15" y="568"/>
                  </a:lnTo>
                  <a:lnTo>
                    <a:pt x="10" y="562"/>
                  </a:lnTo>
                  <a:lnTo>
                    <a:pt x="6" y="555"/>
                  </a:lnTo>
                  <a:lnTo>
                    <a:pt x="4" y="549"/>
                  </a:lnTo>
                  <a:lnTo>
                    <a:pt x="2" y="543"/>
                  </a:lnTo>
                  <a:lnTo>
                    <a:pt x="2" y="535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6" name="Freeform 45"/>
            <p:cNvSpPr>
              <a:spLocks/>
            </p:cNvSpPr>
            <p:nvPr/>
          </p:nvSpPr>
          <p:spPr bwMode="auto">
            <a:xfrm>
              <a:off x="2428" y="2022"/>
              <a:ext cx="750" cy="584"/>
            </a:xfrm>
            <a:custGeom>
              <a:avLst/>
              <a:gdLst>
                <a:gd name="T0" fmla="*/ 0 w 878"/>
                <a:gd name="T1" fmla="*/ 320 h 664"/>
                <a:gd name="T2" fmla="*/ 468 w 878"/>
                <a:gd name="T3" fmla="*/ 0 h 664"/>
                <a:gd name="T4" fmla="*/ 468 w 878"/>
                <a:gd name="T5" fmla="*/ 325 h 664"/>
                <a:gd name="T6" fmla="*/ 464 w 878"/>
                <a:gd name="T7" fmla="*/ 332 h 664"/>
                <a:gd name="T8" fmla="*/ 460 w 878"/>
                <a:gd name="T9" fmla="*/ 340 h 664"/>
                <a:gd name="T10" fmla="*/ 453 w 878"/>
                <a:gd name="T11" fmla="*/ 347 h 664"/>
                <a:gd name="T12" fmla="*/ 443 w 878"/>
                <a:gd name="T13" fmla="*/ 354 h 664"/>
                <a:gd name="T14" fmla="*/ 434 w 878"/>
                <a:gd name="T15" fmla="*/ 361 h 664"/>
                <a:gd name="T16" fmla="*/ 421 w 878"/>
                <a:gd name="T17" fmla="*/ 366 h 664"/>
                <a:gd name="T18" fmla="*/ 407 w 878"/>
                <a:gd name="T19" fmla="*/ 372 h 664"/>
                <a:gd name="T20" fmla="*/ 391 w 878"/>
                <a:gd name="T21" fmla="*/ 377 h 664"/>
                <a:gd name="T22" fmla="*/ 373 w 878"/>
                <a:gd name="T23" fmla="*/ 382 h 664"/>
                <a:gd name="T24" fmla="*/ 355 w 878"/>
                <a:gd name="T25" fmla="*/ 386 h 664"/>
                <a:gd name="T26" fmla="*/ 334 w 878"/>
                <a:gd name="T27" fmla="*/ 390 h 664"/>
                <a:gd name="T28" fmla="*/ 314 w 878"/>
                <a:gd name="T29" fmla="*/ 392 h 664"/>
                <a:gd name="T30" fmla="*/ 293 w 878"/>
                <a:gd name="T31" fmla="*/ 395 h 664"/>
                <a:gd name="T32" fmla="*/ 268 w 878"/>
                <a:gd name="T33" fmla="*/ 396 h 664"/>
                <a:gd name="T34" fmla="*/ 246 w 878"/>
                <a:gd name="T35" fmla="*/ 398 h 664"/>
                <a:gd name="T36" fmla="*/ 222 w 878"/>
                <a:gd name="T37" fmla="*/ 398 h 664"/>
                <a:gd name="T38" fmla="*/ 198 w 878"/>
                <a:gd name="T39" fmla="*/ 396 h 664"/>
                <a:gd name="T40" fmla="*/ 176 w 878"/>
                <a:gd name="T41" fmla="*/ 395 h 664"/>
                <a:gd name="T42" fmla="*/ 155 w 878"/>
                <a:gd name="T43" fmla="*/ 392 h 664"/>
                <a:gd name="T44" fmla="*/ 133 w 878"/>
                <a:gd name="T45" fmla="*/ 390 h 664"/>
                <a:gd name="T46" fmla="*/ 113 w 878"/>
                <a:gd name="T47" fmla="*/ 386 h 664"/>
                <a:gd name="T48" fmla="*/ 96 w 878"/>
                <a:gd name="T49" fmla="*/ 382 h 664"/>
                <a:gd name="T50" fmla="*/ 78 w 878"/>
                <a:gd name="T51" fmla="*/ 377 h 664"/>
                <a:gd name="T52" fmla="*/ 62 w 878"/>
                <a:gd name="T53" fmla="*/ 372 h 664"/>
                <a:gd name="T54" fmla="*/ 47 w 878"/>
                <a:gd name="T55" fmla="*/ 366 h 664"/>
                <a:gd name="T56" fmla="*/ 35 w 878"/>
                <a:gd name="T57" fmla="*/ 361 h 664"/>
                <a:gd name="T58" fmla="*/ 23 w 878"/>
                <a:gd name="T59" fmla="*/ 354 h 664"/>
                <a:gd name="T60" fmla="*/ 15 w 878"/>
                <a:gd name="T61" fmla="*/ 347 h 664"/>
                <a:gd name="T62" fmla="*/ 8 w 878"/>
                <a:gd name="T63" fmla="*/ 340 h 664"/>
                <a:gd name="T64" fmla="*/ 3 w 878"/>
                <a:gd name="T65" fmla="*/ 332 h 664"/>
                <a:gd name="T66" fmla="*/ 2 w 878"/>
                <a:gd name="T67" fmla="*/ 325 h 6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8"/>
                <a:gd name="T103" fmla="*/ 0 h 664"/>
                <a:gd name="T104" fmla="*/ 878 w 878"/>
                <a:gd name="T105" fmla="*/ 664 h 6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8" h="664">
                  <a:moveTo>
                    <a:pt x="2" y="535"/>
                  </a:moveTo>
                  <a:lnTo>
                    <a:pt x="0" y="535"/>
                  </a:lnTo>
                  <a:lnTo>
                    <a:pt x="0" y="0"/>
                  </a:lnTo>
                  <a:lnTo>
                    <a:pt x="878" y="0"/>
                  </a:lnTo>
                  <a:lnTo>
                    <a:pt x="878" y="535"/>
                  </a:lnTo>
                  <a:lnTo>
                    <a:pt x="878" y="543"/>
                  </a:lnTo>
                  <a:lnTo>
                    <a:pt x="876" y="549"/>
                  </a:lnTo>
                  <a:lnTo>
                    <a:pt x="872" y="555"/>
                  </a:lnTo>
                  <a:lnTo>
                    <a:pt x="868" y="562"/>
                  </a:lnTo>
                  <a:lnTo>
                    <a:pt x="865" y="568"/>
                  </a:lnTo>
                  <a:lnTo>
                    <a:pt x="857" y="574"/>
                  </a:lnTo>
                  <a:lnTo>
                    <a:pt x="851" y="580"/>
                  </a:lnTo>
                  <a:lnTo>
                    <a:pt x="843" y="585"/>
                  </a:lnTo>
                  <a:lnTo>
                    <a:pt x="834" y="591"/>
                  </a:lnTo>
                  <a:lnTo>
                    <a:pt x="824" y="597"/>
                  </a:lnTo>
                  <a:lnTo>
                    <a:pt x="815" y="603"/>
                  </a:lnTo>
                  <a:lnTo>
                    <a:pt x="803" y="608"/>
                  </a:lnTo>
                  <a:lnTo>
                    <a:pt x="790" y="612"/>
                  </a:lnTo>
                  <a:lnTo>
                    <a:pt x="776" y="618"/>
                  </a:lnTo>
                  <a:lnTo>
                    <a:pt x="763" y="622"/>
                  </a:lnTo>
                  <a:lnTo>
                    <a:pt x="749" y="626"/>
                  </a:lnTo>
                  <a:lnTo>
                    <a:pt x="734" y="631"/>
                  </a:lnTo>
                  <a:lnTo>
                    <a:pt x="719" y="635"/>
                  </a:lnTo>
                  <a:lnTo>
                    <a:pt x="701" y="639"/>
                  </a:lnTo>
                  <a:lnTo>
                    <a:pt x="684" y="643"/>
                  </a:lnTo>
                  <a:lnTo>
                    <a:pt x="667" y="645"/>
                  </a:lnTo>
                  <a:lnTo>
                    <a:pt x="647" y="649"/>
                  </a:lnTo>
                  <a:lnTo>
                    <a:pt x="628" y="651"/>
                  </a:lnTo>
                  <a:lnTo>
                    <a:pt x="609" y="654"/>
                  </a:lnTo>
                  <a:lnTo>
                    <a:pt x="590" y="656"/>
                  </a:lnTo>
                  <a:lnTo>
                    <a:pt x="569" y="658"/>
                  </a:lnTo>
                  <a:lnTo>
                    <a:pt x="549" y="660"/>
                  </a:lnTo>
                  <a:lnTo>
                    <a:pt x="528" y="662"/>
                  </a:lnTo>
                  <a:lnTo>
                    <a:pt x="505" y="662"/>
                  </a:lnTo>
                  <a:lnTo>
                    <a:pt x="484" y="664"/>
                  </a:lnTo>
                  <a:lnTo>
                    <a:pt x="461" y="664"/>
                  </a:lnTo>
                  <a:lnTo>
                    <a:pt x="440" y="664"/>
                  </a:lnTo>
                  <a:lnTo>
                    <a:pt x="417" y="664"/>
                  </a:lnTo>
                  <a:lnTo>
                    <a:pt x="394" y="664"/>
                  </a:lnTo>
                  <a:lnTo>
                    <a:pt x="373" y="662"/>
                  </a:lnTo>
                  <a:lnTo>
                    <a:pt x="352" y="662"/>
                  </a:lnTo>
                  <a:lnTo>
                    <a:pt x="330" y="660"/>
                  </a:lnTo>
                  <a:lnTo>
                    <a:pt x="309" y="658"/>
                  </a:lnTo>
                  <a:lnTo>
                    <a:pt x="290" y="656"/>
                  </a:lnTo>
                  <a:lnTo>
                    <a:pt x="269" y="654"/>
                  </a:lnTo>
                  <a:lnTo>
                    <a:pt x="250" y="651"/>
                  </a:lnTo>
                  <a:lnTo>
                    <a:pt x="231" y="649"/>
                  </a:lnTo>
                  <a:lnTo>
                    <a:pt x="213" y="645"/>
                  </a:lnTo>
                  <a:lnTo>
                    <a:pt x="194" y="643"/>
                  </a:lnTo>
                  <a:lnTo>
                    <a:pt x="179" y="639"/>
                  </a:lnTo>
                  <a:lnTo>
                    <a:pt x="161" y="635"/>
                  </a:lnTo>
                  <a:lnTo>
                    <a:pt x="146" y="631"/>
                  </a:lnTo>
                  <a:lnTo>
                    <a:pt x="131" y="626"/>
                  </a:lnTo>
                  <a:lnTo>
                    <a:pt x="115" y="622"/>
                  </a:lnTo>
                  <a:lnTo>
                    <a:pt x="102" y="618"/>
                  </a:lnTo>
                  <a:lnTo>
                    <a:pt x="88" y="612"/>
                  </a:lnTo>
                  <a:lnTo>
                    <a:pt x="77" y="608"/>
                  </a:lnTo>
                  <a:lnTo>
                    <a:pt x="65" y="603"/>
                  </a:lnTo>
                  <a:lnTo>
                    <a:pt x="54" y="597"/>
                  </a:lnTo>
                  <a:lnTo>
                    <a:pt x="44" y="591"/>
                  </a:lnTo>
                  <a:lnTo>
                    <a:pt x="37" y="585"/>
                  </a:lnTo>
                  <a:lnTo>
                    <a:pt x="29" y="580"/>
                  </a:lnTo>
                  <a:lnTo>
                    <a:pt x="21" y="574"/>
                  </a:lnTo>
                  <a:lnTo>
                    <a:pt x="15" y="568"/>
                  </a:lnTo>
                  <a:lnTo>
                    <a:pt x="10" y="562"/>
                  </a:lnTo>
                  <a:lnTo>
                    <a:pt x="6" y="555"/>
                  </a:lnTo>
                  <a:lnTo>
                    <a:pt x="4" y="549"/>
                  </a:lnTo>
                  <a:lnTo>
                    <a:pt x="2" y="543"/>
                  </a:lnTo>
                  <a:lnTo>
                    <a:pt x="2" y="535"/>
                  </a:lnTo>
                </a:path>
              </a:pathLst>
            </a:custGeom>
            <a:solidFill>
              <a:srgbClr val="66CC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7" name="Freeform 46"/>
            <p:cNvSpPr>
              <a:spLocks/>
            </p:cNvSpPr>
            <p:nvPr/>
          </p:nvSpPr>
          <p:spPr bwMode="auto">
            <a:xfrm>
              <a:off x="2430" y="1929"/>
              <a:ext cx="748" cy="219"/>
            </a:xfrm>
            <a:custGeom>
              <a:avLst/>
              <a:gdLst>
                <a:gd name="T0" fmla="*/ 257 w 876"/>
                <a:gd name="T1" fmla="*/ 0 h 257"/>
                <a:gd name="T2" fmla="*/ 291 w 876"/>
                <a:gd name="T3" fmla="*/ 3 h 257"/>
                <a:gd name="T4" fmla="*/ 322 w 876"/>
                <a:gd name="T5" fmla="*/ 6 h 257"/>
                <a:gd name="T6" fmla="*/ 354 w 876"/>
                <a:gd name="T7" fmla="*/ 10 h 257"/>
                <a:gd name="T8" fmla="*/ 382 w 876"/>
                <a:gd name="T9" fmla="*/ 15 h 257"/>
                <a:gd name="T10" fmla="*/ 405 w 876"/>
                <a:gd name="T11" fmla="*/ 22 h 257"/>
                <a:gd name="T12" fmla="*/ 426 w 876"/>
                <a:gd name="T13" fmla="*/ 31 h 257"/>
                <a:gd name="T14" fmla="*/ 441 w 876"/>
                <a:gd name="T15" fmla="*/ 38 h 257"/>
                <a:gd name="T16" fmla="*/ 456 w 876"/>
                <a:gd name="T17" fmla="*/ 48 h 257"/>
                <a:gd name="T18" fmla="*/ 462 w 876"/>
                <a:gd name="T19" fmla="*/ 57 h 257"/>
                <a:gd name="T20" fmla="*/ 466 w 876"/>
                <a:gd name="T21" fmla="*/ 68 h 257"/>
                <a:gd name="T22" fmla="*/ 462 w 876"/>
                <a:gd name="T23" fmla="*/ 78 h 257"/>
                <a:gd name="T24" fmla="*/ 456 w 876"/>
                <a:gd name="T25" fmla="*/ 88 h 257"/>
                <a:gd name="T26" fmla="*/ 441 w 876"/>
                <a:gd name="T27" fmla="*/ 97 h 257"/>
                <a:gd name="T28" fmla="*/ 426 w 876"/>
                <a:gd name="T29" fmla="*/ 106 h 257"/>
                <a:gd name="T30" fmla="*/ 405 w 876"/>
                <a:gd name="T31" fmla="*/ 113 h 257"/>
                <a:gd name="T32" fmla="*/ 382 w 876"/>
                <a:gd name="T33" fmla="*/ 120 h 257"/>
                <a:gd name="T34" fmla="*/ 354 w 876"/>
                <a:gd name="T35" fmla="*/ 125 h 257"/>
                <a:gd name="T36" fmla="*/ 322 w 876"/>
                <a:gd name="T37" fmla="*/ 130 h 257"/>
                <a:gd name="T38" fmla="*/ 291 w 876"/>
                <a:gd name="T39" fmla="*/ 134 h 257"/>
                <a:gd name="T40" fmla="*/ 257 w 876"/>
                <a:gd name="T41" fmla="*/ 135 h 257"/>
                <a:gd name="T42" fmla="*/ 220 w 876"/>
                <a:gd name="T43" fmla="*/ 135 h 257"/>
                <a:gd name="T44" fmla="*/ 186 w 876"/>
                <a:gd name="T45" fmla="*/ 134 h 257"/>
                <a:gd name="T46" fmla="*/ 152 w 876"/>
                <a:gd name="T47" fmla="*/ 132 h 257"/>
                <a:gd name="T48" fmla="*/ 122 w 876"/>
                <a:gd name="T49" fmla="*/ 128 h 257"/>
                <a:gd name="T50" fmla="*/ 92 w 876"/>
                <a:gd name="T51" fmla="*/ 123 h 257"/>
                <a:gd name="T52" fmla="*/ 68 w 876"/>
                <a:gd name="T53" fmla="*/ 115 h 257"/>
                <a:gd name="T54" fmla="*/ 45 w 876"/>
                <a:gd name="T55" fmla="*/ 108 h 257"/>
                <a:gd name="T56" fmla="*/ 27 w 876"/>
                <a:gd name="T57" fmla="*/ 101 h 257"/>
                <a:gd name="T58" fmla="*/ 13 w 876"/>
                <a:gd name="T59" fmla="*/ 91 h 257"/>
                <a:gd name="T60" fmla="*/ 4 w 876"/>
                <a:gd name="T61" fmla="*/ 81 h 257"/>
                <a:gd name="T62" fmla="*/ 0 w 876"/>
                <a:gd name="T63" fmla="*/ 71 h 257"/>
                <a:gd name="T64" fmla="*/ 2 w 876"/>
                <a:gd name="T65" fmla="*/ 61 h 257"/>
                <a:gd name="T66" fmla="*/ 7 w 876"/>
                <a:gd name="T67" fmla="*/ 51 h 257"/>
                <a:gd name="T68" fmla="*/ 19 w 876"/>
                <a:gd name="T69" fmla="*/ 42 h 257"/>
                <a:gd name="T70" fmla="*/ 33 w 876"/>
                <a:gd name="T71" fmla="*/ 32 h 257"/>
                <a:gd name="T72" fmla="*/ 53 w 876"/>
                <a:gd name="T73" fmla="*/ 24 h 257"/>
                <a:gd name="T74" fmla="*/ 75 w 876"/>
                <a:gd name="T75" fmla="*/ 17 h 257"/>
                <a:gd name="T76" fmla="*/ 102 w 876"/>
                <a:gd name="T77" fmla="*/ 11 h 257"/>
                <a:gd name="T78" fmla="*/ 132 w 876"/>
                <a:gd name="T79" fmla="*/ 7 h 257"/>
                <a:gd name="T80" fmla="*/ 163 w 876"/>
                <a:gd name="T81" fmla="*/ 3 h 257"/>
                <a:gd name="T82" fmla="*/ 197 w 876"/>
                <a:gd name="T83" fmla="*/ 2 h 257"/>
                <a:gd name="T84" fmla="*/ 232 w 876"/>
                <a:gd name="T85" fmla="*/ 0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6"/>
                <a:gd name="T130" fmla="*/ 0 h 257"/>
                <a:gd name="T131" fmla="*/ 876 w 876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6" h="257">
                  <a:moveTo>
                    <a:pt x="438" y="0"/>
                  </a:moveTo>
                  <a:lnTo>
                    <a:pt x="459" y="0"/>
                  </a:lnTo>
                  <a:lnTo>
                    <a:pt x="482" y="0"/>
                  </a:lnTo>
                  <a:lnTo>
                    <a:pt x="503" y="2"/>
                  </a:lnTo>
                  <a:lnTo>
                    <a:pt x="526" y="2"/>
                  </a:lnTo>
                  <a:lnTo>
                    <a:pt x="547" y="4"/>
                  </a:lnTo>
                  <a:lnTo>
                    <a:pt x="567" y="6"/>
                  </a:lnTo>
                  <a:lnTo>
                    <a:pt x="588" y="8"/>
                  </a:lnTo>
                  <a:lnTo>
                    <a:pt x="607" y="10"/>
                  </a:lnTo>
                  <a:lnTo>
                    <a:pt x="626" y="13"/>
                  </a:lnTo>
                  <a:lnTo>
                    <a:pt x="645" y="15"/>
                  </a:lnTo>
                  <a:lnTo>
                    <a:pt x="665" y="19"/>
                  </a:lnTo>
                  <a:lnTo>
                    <a:pt x="682" y="21"/>
                  </a:lnTo>
                  <a:lnTo>
                    <a:pt x="699" y="25"/>
                  </a:lnTo>
                  <a:lnTo>
                    <a:pt x="717" y="29"/>
                  </a:lnTo>
                  <a:lnTo>
                    <a:pt x="732" y="33"/>
                  </a:lnTo>
                  <a:lnTo>
                    <a:pt x="747" y="38"/>
                  </a:lnTo>
                  <a:lnTo>
                    <a:pt x="761" y="42"/>
                  </a:lnTo>
                  <a:lnTo>
                    <a:pt x="776" y="46"/>
                  </a:lnTo>
                  <a:lnTo>
                    <a:pt x="788" y="52"/>
                  </a:lnTo>
                  <a:lnTo>
                    <a:pt x="801" y="58"/>
                  </a:lnTo>
                  <a:lnTo>
                    <a:pt x="813" y="61"/>
                  </a:lnTo>
                  <a:lnTo>
                    <a:pt x="822" y="67"/>
                  </a:lnTo>
                  <a:lnTo>
                    <a:pt x="832" y="73"/>
                  </a:lnTo>
                  <a:lnTo>
                    <a:pt x="841" y="79"/>
                  </a:lnTo>
                  <a:lnTo>
                    <a:pt x="849" y="84"/>
                  </a:lnTo>
                  <a:lnTo>
                    <a:pt x="857" y="90"/>
                  </a:lnTo>
                  <a:lnTo>
                    <a:pt x="863" y="96"/>
                  </a:lnTo>
                  <a:lnTo>
                    <a:pt x="866" y="102"/>
                  </a:lnTo>
                  <a:lnTo>
                    <a:pt x="870" y="109"/>
                  </a:lnTo>
                  <a:lnTo>
                    <a:pt x="874" y="115"/>
                  </a:lnTo>
                  <a:lnTo>
                    <a:pt x="876" y="121"/>
                  </a:lnTo>
                  <a:lnTo>
                    <a:pt x="876" y="129"/>
                  </a:lnTo>
                  <a:lnTo>
                    <a:pt x="876" y="134"/>
                  </a:lnTo>
                  <a:lnTo>
                    <a:pt x="874" y="142"/>
                  </a:lnTo>
                  <a:lnTo>
                    <a:pt x="870" y="148"/>
                  </a:lnTo>
                  <a:lnTo>
                    <a:pt x="866" y="154"/>
                  </a:lnTo>
                  <a:lnTo>
                    <a:pt x="863" y="161"/>
                  </a:lnTo>
                  <a:lnTo>
                    <a:pt x="857" y="167"/>
                  </a:lnTo>
                  <a:lnTo>
                    <a:pt x="849" y="173"/>
                  </a:lnTo>
                  <a:lnTo>
                    <a:pt x="841" y="179"/>
                  </a:lnTo>
                  <a:lnTo>
                    <a:pt x="832" y="184"/>
                  </a:lnTo>
                  <a:lnTo>
                    <a:pt x="822" y="190"/>
                  </a:lnTo>
                  <a:lnTo>
                    <a:pt x="813" y="196"/>
                  </a:lnTo>
                  <a:lnTo>
                    <a:pt x="801" y="200"/>
                  </a:lnTo>
                  <a:lnTo>
                    <a:pt x="788" y="205"/>
                  </a:lnTo>
                  <a:lnTo>
                    <a:pt x="776" y="209"/>
                  </a:lnTo>
                  <a:lnTo>
                    <a:pt x="761" y="215"/>
                  </a:lnTo>
                  <a:lnTo>
                    <a:pt x="747" y="219"/>
                  </a:lnTo>
                  <a:lnTo>
                    <a:pt x="732" y="223"/>
                  </a:lnTo>
                  <a:lnTo>
                    <a:pt x="717" y="228"/>
                  </a:lnTo>
                  <a:lnTo>
                    <a:pt x="699" y="232"/>
                  </a:lnTo>
                  <a:lnTo>
                    <a:pt x="682" y="234"/>
                  </a:lnTo>
                  <a:lnTo>
                    <a:pt x="665" y="238"/>
                  </a:lnTo>
                  <a:lnTo>
                    <a:pt x="645" y="242"/>
                  </a:lnTo>
                  <a:lnTo>
                    <a:pt x="626" y="244"/>
                  </a:lnTo>
                  <a:lnTo>
                    <a:pt x="607" y="248"/>
                  </a:lnTo>
                  <a:lnTo>
                    <a:pt x="588" y="250"/>
                  </a:lnTo>
                  <a:lnTo>
                    <a:pt x="567" y="252"/>
                  </a:lnTo>
                  <a:lnTo>
                    <a:pt x="547" y="253"/>
                  </a:lnTo>
                  <a:lnTo>
                    <a:pt x="526" y="253"/>
                  </a:lnTo>
                  <a:lnTo>
                    <a:pt x="503" y="255"/>
                  </a:lnTo>
                  <a:lnTo>
                    <a:pt x="482" y="255"/>
                  </a:lnTo>
                  <a:lnTo>
                    <a:pt x="459" y="257"/>
                  </a:lnTo>
                  <a:lnTo>
                    <a:pt x="438" y="257"/>
                  </a:lnTo>
                  <a:lnTo>
                    <a:pt x="415" y="257"/>
                  </a:lnTo>
                  <a:lnTo>
                    <a:pt x="392" y="255"/>
                  </a:lnTo>
                  <a:lnTo>
                    <a:pt x="371" y="255"/>
                  </a:lnTo>
                  <a:lnTo>
                    <a:pt x="350" y="253"/>
                  </a:lnTo>
                  <a:lnTo>
                    <a:pt x="328" y="253"/>
                  </a:lnTo>
                  <a:lnTo>
                    <a:pt x="307" y="252"/>
                  </a:lnTo>
                  <a:lnTo>
                    <a:pt x="286" y="250"/>
                  </a:lnTo>
                  <a:lnTo>
                    <a:pt x="267" y="248"/>
                  </a:lnTo>
                  <a:lnTo>
                    <a:pt x="248" y="244"/>
                  </a:lnTo>
                  <a:lnTo>
                    <a:pt x="229" y="242"/>
                  </a:lnTo>
                  <a:lnTo>
                    <a:pt x="211" y="238"/>
                  </a:lnTo>
                  <a:lnTo>
                    <a:pt x="192" y="234"/>
                  </a:lnTo>
                  <a:lnTo>
                    <a:pt x="175" y="232"/>
                  </a:lnTo>
                  <a:lnTo>
                    <a:pt x="159" y="228"/>
                  </a:lnTo>
                  <a:lnTo>
                    <a:pt x="142" y="223"/>
                  </a:lnTo>
                  <a:lnTo>
                    <a:pt x="129" y="219"/>
                  </a:lnTo>
                  <a:lnTo>
                    <a:pt x="113" y="215"/>
                  </a:lnTo>
                  <a:lnTo>
                    <a:pt x="100" y="209"/>
                  </a:lnTo>
                  <a:lnTo>
                    <a:pt x="86" y="205"/>
                  </a:lnTo>
                  <a:lnTo>
                    <a:pt x="75" y="200"/>
                  </a:lnTo>
                  <a:lnTo>
                    <a:pt x="63" y="196"/>
                  </a:lnTo>
                  <a:lnTo>
                    <a:pt x="52" y="190"/>
                  </a:lnTo>
                  <a:lnTo>
                    <a:pt x="42" y="184"/>
                  </a:lnTo>
                  <a:lnTo>
                    <a:pt x="35" y="179"/>
                  </a:lnTo>
                  <a:lnTo>
                    <a:pt x="25" y="173"/>
                  </a:lnTo>
                  <a:lnTo>
                    <a:pt x="19" y="167"/>
                  </a:lnTo>
                  <a:lnTo>
                    <a:pt x="13" y="161"/>
                  </a:lnTo>
                  <a:lnTo>
                    <a:pt x="8" y="154"/>
                  </a:lnTo>
                  <a:lnTo>
                    <a:pt x="4" y="148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8" y="102"/>
                  </a:lnTo>
                  <a:lnTo>
                    <a:pt x="13" y="96"/>
                  </a:lnTo>
                  <a:lnTo>
                    <a:pt x="19" y="90"/>
                  </a:lnTo>
                  <a:lnTo>
                    <a:pt x="25" y="84"/>
                  </a:lnTo>
                  <a:lnTo>
                    <a:pt x="35" y="79"/>
                  </a:lnTo>
                  <a:lnTo>
                    <a:pt x="42" y="73"/>
                  </a:lnTo>
                  <a:lnTo>
                    <a:pt x="52" y="67"/>
                  </a:lnTo>
                  <a:lnTo>
                    <a:pt x="63" y="61"/>
                  </a:lnTo>
                  <a:lnTo>
                    <a:pt x="75" y="58"/>
                  </a:lnTo>
                  <a:lnTo>
                    <a:pt x="86" y="52"/>
                  </a:lnTo>
                  <a:lnTo>
                    <a:pt x="100" y="46"/>
                  </a:lnTo>
                  <a:lnTo>
                    <a:pt x="113" y="42"/>
                  </a:lnTo>
                  <a:lnTo>
                    <a:pt x="129" y="38"/>
                  </a:lnTo>
                  <a:lnTo>
                    <a:pt x="142" y="33"/>
                  </a:lnTo>
                  <a:lnTo>
                    <a:pt x="159" y="29"/>
                  </a:lnTo>
                  <a:lnTo>
                    <a:pt x="175" y="25"/>
                  </a:lnTo>
                  <a:lnTo>
                    <a:pt x="192" y="21"/>
                  </a:lnTo>
                  <a:lnTo>
                    <a:pt x="211" y="19"/>
                  </a:lnTo>
                  <a:lnTo>
                    <a:pt x="229" y="15"/>
                  </a:lnTo>
                  <a:lnTo>
                    <a:pt x="248" y="13"/>
                  </a:lnTo>
                  <a:lnTo>
                    <a:pt x="267" y="10"/>
                  </a:lnTo>
                  <a:lnTo>
                    <a:pt x="286" y="8"/>
                  </a:lnTo>
                  <a:lnTo>
                    <a:pt x="307" y="6"/>
                  </a:lnTo>
                  <a:lnTo>
                    <a:pt x="328" y="4"/>
                  </a:lnTo>
                  <a:lnTo>
                    <a:pt x="350" y="2"/>
                  </a:lnTo>
                  <a:lnTo>
                    <a:pt x="371" y="2"/>
                  </a:lnTo>
                  <a:lnTo>
                    <a:pt x="392" y="0"/>
                  </a:lnTo>
                  <a:lnTo>
                    <a:pt x="415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8" name="Freeform 47"/>
            <p:cNvSpPr>
              <a:spLocks/>
            </p:cNvSpPr>
            <p:nvPr/>
          </p:nvSpPr>
          <p:spPr bwMode="auto">
            <a:xfrm>
              <a:off x="2428" y="1791"/>
              <a:ext cx="750" cy="584"/>
            </a:xfrm>
            <a:custGeom>
              <a:avLst/>
              <a:gdLst>
                <a:gd name="T0" fmla="*/ 0 w 878"/>
                <a:gd name="T1" fmla="*/ 320 h 664"/>
                <a:gd name="T2" fmla="*/ 468 w 878"/>
                <a:gd name="T3" fmla="*/ 0 h 664"/>
                <a:gd name="T4" fmla="*/ 468 w 878"/>
                <a:gd name="T5" fmla="*/ 325 h 664"/>
                <a:gd name="T6" fmla="*/ 464 w 878"/>
                <a:gd name="T7" fmla="*/ 332 h 664"/>
                <a:gd name="T8" fmla="*/ 460 w 878"/>
                <a:gd name="T9" fmla="*/ 340 h 664"/>
                <a:gd name="T10" fmla="*/ 453 w 878"/>
                <a:gd name="T11" fmla="*/ 347 h 664"/>
                <a:gd name="T12" fmla="*/ 443 w 878"/>
                <a:gd name="T13" fmla="*/ 354 h 664"/>
                <a:gd name="T14" fmla="*/ 434 w 878"/>
                <a:gd name="T15" fmla="*/ 361 h 664"/>
                <a:gd name="T16" fmla="*/ 421 w 878"/>
                <a:gd name="T17" fmla="*/ 366 h 664"/>
                <a:gd name="T18" fmla="*/ 407 w 878"/>
                <a:gd name="T19" fmla="*/ 372 h 664"/>
                <a:gd name="T20" fmla="*/ 391 w 878"/>
                <a:gd name="T21" fmla="*/ 377 h 664"/>
                <a:gd name="T22" fmla="*/ 373 w 878"/>
                <a:gd name="T23" fmla="*/ 382 h 664"/>
                <a:gd name="T24" fmla="*/ 355 w 878"/>
                <a:gd name="T25" fmla="*/ 386 h 664"/>
                <a:gd name="T26" fmla="*/ 334 w 878"/>
                <a:gd name="T27" fmla="*/ 390 h 664"/>
                <a:gd name="T28" fmla="*/ 314 w 878"/>
                <a:gd name="T29" fmla="*/ 392 h 664"/>
                <a:gd name="T30" fmla="*/ 293 w 878"/>
                <a:gd name="T31" fmla="*/ 395 h 664"/>
                <a:gd name="T32" fmla="*/ 268 w 878"/>
                <a:gd name="T33" fmla="*/ 396 h 664"/>
                <a:gd name="T34" fmla="*/ 246 w 878"/>
                <a:gd name="T35" fmla="*/ 398 h 664"/>
                <a:gd name="T36" fmla="*/ 222 w 878"/>
                <a:gd name="T37" fmla="*/ 398 h 664"/>
                <a:gd name="T38" fmla="*/ 198 w 878"/>
                <a:gd name="T39" fmla="*/ 396 h 664"/>
                <a:gd name="T40" fmla="*/ 176 w 878"/>
                <a:gd name="T41" fmla="*/ 395 h 664"/>
                <a:gd name="T42" fmla="*/ 155 w 878"/>
                <a:gd name="T43" fmla="*/ 392 h 664"/>
                <a:gd name="T44" fmla="*/ 133 w 878"/>
                <a:gd name="T45" fmla="*/ 390 h 664"/>
                <a:gd name="T46" fmla="*/ 113 w 878"/>
                <a:gd name="T47" fmla="*/ 386 h 664"/>
                <a:gd name="T48" fmla="*/ 96 w 878"/>
                <a:gd name="T49" fmla="*/ 382 h 664"/>
                <a:gd name="T50" fmla="*/ 78 w 878"/>
                <a:gd name="T51" fmla="*/ 377 h 664"/>
                <a:gd name="T52" fmla="*/ 62 w 878"/>
                <a:gd name="T53" fmla="*/ 372 h 664"/>
                <a:gd name="T54" fmla="*/ 47 w 878"/>
                <a:gd name="T55" fmla="*/ 366 h 664"/>
                <a:gd name="T56" fmla="*/ 35 w 878"/>
                <a:gd name="T57" fmla="*/ 361 h 664"/>
                <a:gd name="T58" fmla="*/ 23 w 878"/>
                <a:gd name="T59" fmla="*/ 354 h 664"/>
                <a:gd name="T60" fmla="*/ 15 w 878"/>
                <a:gd name="T61" fmla="*/ 347 h 664"/>
                <a:gd name="T62" fmla="*/ 8 w 878"/>
                <a:gd name="T63" fmla="*/ 340 h 664"/>
                <a:gd name="T64" fmla="*/ 3 w 878"/>
                <a:gd name="T65" fmla="*/ 332 h 664"/>
                <a:gd name="T66" fmla="*/ 2 w 878"/>
                <a:gd name="T67" fmla="*/ 325 h 66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78"/>
                <a:gd name="T103" fmla="*/ 0 h 664"/>
                <a:gd name="T104" fmla="*/ 878 w 878"/>
                <a:gd name="T105" fmla="*/ 664 h 66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78" h="664">
                  <a:moveTo>
                    <a:pt x="2" y="535"/>
                  </a:moveTo>
                  <a:lnTo>
                    <a:pt x="0" y="535"/>
                  </a:lnTo>
                  <a:lnTo>
                    <a:pt x="0" y="0"/>
                  </a:lnTo>
                  <a:lnTo>
                    <a:pt x="878" y="0"/>
                  </a:lnTo>
                  <a:lnTo>
                    <a:pt x="878" y="535"/>
                  </a:lnTo>
                  <a:lnTo>
                    <a:pt x="878" y="543"/>
                  </a:lnTo>
                  <a:lnTo>
                    <a:pt x="876" y="549"/>
                  </a:lnTo>
                  <a:lnTo>
                    <a:pt x="872" y="555"/>
                  </a:lnTo>
                  <a:lnTo>
                    <a:pt x="868" y="562"/>
                  </a:lnTo>
                  <a:lnTo>
                    <a:pt x="865" y="568"/>
                  </a:lnTo>
                  <a:lnTo>
                    <a:pt x="857" y="574"/>
                  </a:lnTo>
                  <a:lnTo>
                    <a:pt x="851" y="580"/>
                  </a:lnTo>
                  <a:lnTo>
                    <a:pt x="843" y="585"/>
                  </a:lnTo>
                  <a:lnTo>
                    <a:pt x="834" y="591"/>
                  </a:lnTo>
                  <a:lnTo>
                    <a:pt x="824" y="597"/>
                  </a:lnTo>
                  <a:lnTo>
                    <a:pt x="815" y="603"/>
                  </a:lnTo>
                  <a:lnTo>
                    <a:pt x="803" y="608"/>
                  </a:lnTo>
                  <a:lnTo>
                    <a:pt x="790" y="612"/>
                  </a:lnTo>
                  <a:lnTo>
                    <a:pt x="776" y="618"/>
                  </a:lnTo>
                  <a:lnTo>
                    <a:pt x="763" y="622"/>
                  </a:lnTo>
                  <a:lnTo>
                    <a:pt x="749" y="626"/>
                  </a:lnTo>
                  <a:lnTo>
                    <a:pt x="734" y="631"/>
                  </a:lnTo>
                  <a:lnTo>
                    <a:pt x="719" y="635"/>
                  </a:lnTo>
                  <a:lnTo>
                    <a:pt x="701" y="639"/>
                  </a:lnTo>
                  <a:lnTo>
                    <a:pt x="684" y="643"/>
                  </a:lnTo>
                  <a:lnTo>
                    <a:pt x="667" y="645"/>
                  </a:lnTo>
                  <a:lnTo>
                    <a:pt x="647" y="649"/>
                  </a:lnTo>
                  <a:lnTo>
                    <a:pt x="628" y="651"/>
                  </a:lnTo>
                  <a:lnTo>
                    <a:pt x="609" y="654"/>
                  </a:lnTo>
                  <a:lnTo>
                    <a:pt x="590" y="656"/>
                  </a:lnTo>
                  <a:lnTo>
                    <a:pt x="569" y="658"/>
                  </a:lnTo>
                  <a:lnTo>
                    <a:pt x="549" y="660"/>
                  </a:lnTo>
                  <a:lnTo>
                    <a:pt x="528" y="662"/>
                  </a:lnTo>
                  <a:lnTo>
                    <a:pt x="505" y="662"/>
                  </a:lnTo>
                  <a:lnTo>
                    <a:pt x="484" y="664"/>
                  </a:lnTo>
                  <a:lnTo>
                    <a:pt x="461" y="664"/>
                  </a:lnTo>
                  <a:lnTo>
                    <a:pt x="440" y="664"/>
                  </a:lnTo>
                  <a:lnTo>
                    <a:pt x="417" y="664"/>
                  </a:lnTo>
                  <a:lnTo>
                    <a:pt x="394" y="664"/>
                  </a:lnTo>
                  <a:lnTo>
                    <a:pt x="373" y="662"/>
                  </a:lnTo>
                  <a:lnTo>
                    <a:pt x="352" y="662"/>
                  </a:lnTo>
                  <a:lnTo>
                    <a:pt x="330" y="660"/>
                  </a:lnTo>
                  <a:lnTo>
                    <a:pt x="309" y="658"/>
                  </a:lnTo>
                  <a:lnTo>
                    <a:pt x="290" y="656"/>
                  </a:lnTo>
                  <a:lnTo>
                    <a:pt x="269" y="654"/>
                  </a:lnTo>
                  <a:lnTo>
                    <a:pt x="250" y="651"/>
                  </a:lnTo>
                  <a:lnTo>
                    <a:pt x="231" y="649"/>
                  </a:lnTo>
                  <a:lnTo>
                    <a:pt x="213" y="645"/>
                  </a:lnTo>
                  <a:lnTo>
                    <a:pt x="194" y="643"/>
                  </a:lnTo>
                  <a:lnTo>
                    <a:pt x="179" y="639"/>
                  </a:lnTo>
                  <a:lnTo>
                    <a:pt x="161" y="635"/>
                  </a:lnTo>
                  <a:lnTo>
                    <a:pt x="146" y="631"/>
                  </a:lnTo>
                  <a:lnTo>
                    <a:pt x="131" y="626"/>
                  </a:lnTo>
                  <a:lnTo>
                    <a:pt x="115" y="622"/>
                  </a:lnTo>
                  <a:lnTo>
                    <a:pt x="102" y="618"/>
                  </a:lnTo>
                  <a:lnTo>
                    <a:pt x="88" y="612"/>
                  </a:lnTo>
                  <a:lnTo>
                    <a:pt x="77" y="608"/>
                  </a:lnTo>
                  <a:lnTo>
                    <a:pt x="65" y="603"/>
                  </a:lnTo>
                  <a:lnTo>
                    <a:pt x="54" y="597"/>
                  </a:lnTo>
                  <a:lnTo>
                    <a:pt x="44" y="591"/>
                  </a:lnTo>
                  <a:lnTo>
                    <a:pt x="37" y="585"/>
                  </a:lnTo>
                  <a:lnTo>
                    <a:pt x="29" y="580"/>
                  </a:lnTo>
                  <a:lnTo>
                    <a:pt x="21" y="574"/>
                  </a:lnTo>
                  <a:lnTo>
                    <a:pt x="15" y="568"/>
                  </a:lnTo>
                  <a:lnTo>
                    <a:pt x="10" y="562"/>
                  </a:lnTo>
                  <a:lnTo>
                    <a:pt x="6" y="555"/>
                  </a:lnTo>
                  <a:lnTo>
                    <a:pt x="4" y="549"/>
                  </a:lnTo>
                  <a:lnTo>
                    <a:pt x="2" y="543"/>
                  </a:lnTo>
                  <a:lnTo>
                    <a:pt x="2" y="535"/>
                  </a:lnTo>
                </a:path>
              </a:pathLst>
            </a:custGeom>
            <a:solidFill>
              <a:srgbClr val="66CCFF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219" name="Freeform 48"/>
            <p:cNvSpPr>
              <a:spLocks/>
            </p:cNvSpPr>
            <p:nvPr/>
          </p:nvSpPr>
          <p:spPr bwMode="auto">
            <a:xfrm>
              <a:off x="2430" y="1694"/>
              <a:ext cx="748" cy="219"/>
            </a:xfrm>
            <a:custGeom>
              <a:avLst/>
              <a:gdLst>
                <a:gd name="T0" fmla="*/ 257 w 876"/>
                <a:gd name="T1" fmla="*/ 0 h 257"/>
                <a:gd name="T2" fmla="*/ 291 w 876"/>
                <a:gd name="T3" fmla="*/ 3 h 257"/>
                <a:gd name="T4" fmla="*/ 322 w 876"/>
                <a:gd name="T5" fmla="*/ 6 h 257"/>
                <a:gd name="T6" fmla="*/ 354 w 876"/>
                <a:gd name="T7" fmla="*/ 10 h 257"/>
                <a:gd name="T8" fmla="*/ 382 w 876"/>
                <a:gd name="T9" fmla="*/ 15 h 257"/>
                <a:gd name="T10" fmla="*/ 405 w 876"/>
                <a:gd name="T11" fmla="*/ 22 h 257"/>
                <a:gd name="T12" fmla="*/ 426 w 876"/>
                <a:gd name="T13" fmla="*/ 31 h 257"/>
                <a:gd name="T14" fmla="*/ 441 w 876"/>
                <a:gd name="T15" fmla="*/ 38 h 257"/>
                <a:gd name="T16" fmla="*/ 456 w 876"/>
                <a:gd name="T17" fmla="*/ 48 h 257"/>
                <a:gd name="T18" fmla="*/ 462 w 876"/>
                <a:gd name="T19" fmla="*/ 57 h 257"/>
                <a:gd name="T20" fmla="*/ 466 w 876"/>
                <a:gd name="T21" fmla="*/ 68 h 257"/>
                <a:gd name="T22" fmla="*/ 462 w 876"/>
                <a:gd name="T23" fmla="*/ 78 h 257"/>
                <a:gd name="T24" fmla="*/ 456 w 876"/>
                <a:gd name="T25" fmla="*/ 88 h 257"/>
                <a:gd name="T26" fmla="*/ 441 w 876"/>
                <a:gd name="T27" fmla="*/ 97 h 257"/>
                <a:gd name="T28" fmla="*/ 426 w 876"/>
                <a:gd name="T29" fmla="*/ 106 h 257"/>
                <a:gd name="T30" fmla="*/ 405 w 876"/>
                <a:gd name="T31" fmla="*/ 113 h 257"/>
                <a:gd name="T32" fmla="*/ 382 w 876"/>
                <a:gd name="T33" fmla="*/ 120 h 257"/>
                <a:gd name="T34" fmla="*/ 354 w 876"/>
                <a:gd name="T35" fmla="*/ 125 h 257"/>
                <a:gd name="T36" fmla="*/ 322 w 876"/>
                <a:gd name="T37" fmla="*/ 130 h 257"/>
                <a:gd name="T38" fmla="*/ 291 w 876"/>
                <a:gd name="T39" fmla="*/ 134 h 257"/>
                <a:gd name="T40" fmla="*/ 257 w 876"/>
                <a:gd name="T41" fmla="*/ 135 h 257"/>
                <a:gd name="T42" fmla="*/ 220 w 876"/>
                <a:gd name="T43" fmla="*/ 135 h 257"/>
                <a:gd name="T44" fmla="*/ 186 w 876"/>
                <a:gd name="T45" fmla="*/ 134 h 257"/>
                <a:gd name="T46" fmla="*/ 152 w 876"/>
                <a:gd name="T47" fmla="*/ 132 h 257"/>
                <a:gd name="T48" fmla="*/ 122 w 876"/>
                <a:gd name="T49" fmla="*/ 128 h 257"/>
                <a:gd name="T50" fmla="*/ 92 w 876"/>
                <a:gd name="T51" fmla="*/ 123 h 257"/>
                <a:gd name="T52" fmla="*/ 68 w 876"/>
                <a:gd name="T53" fmla="*/ 115 h 257"/>
                <a:gd name="T54" fmla="*/ 45 w 876"/>
                <a:gd name="T55" fmla="*/ 108 h 257"/>
                <a:gd name="T56" fmla="*/ 27 w 876"/>
                <a:gd name="T57" fmla="*/ 101 h 257"/>
                <a:gd name="T58" fmla="*/ 13 w 876"/>
                <a:gd name="T59" fmla="*/ 91 h 257"/>
                <a:gd name="T60" fmla="*/ 4 w 876"/>
                <a:gd name="T61" fmla="*/ 81 h 257"/>
                <a:gd name="T62" fmla="*/ 0 w 876"/>
                <a:gd name="T63" fmla="*/ 71 h 257"/>
                <a:gd name="T64" fmla="*/ 2 w 876"/>
                <a:gd name="T65" fmla="*/ 61 h 257"/>
                <a:gd name="T66" fmla="*/ 7 w 876"/>
                <a:gd name="T67" fmla="*/ 51 h 257"/>
                <a:gd name="T68" fmla="*/ 19 w 876"/>
                <a:gd name="T69" fmla="*/ 42 h 257"/>
                <a:gd name="T70" fmla="*/ 33 w 876"/>
                <a:gd name="T71" fmla="*/ 32 h 257"/>
                <a:gd name="T72" fmla="*/ 53 w 876"/>
                <a:gd name="T73" fmla="*/ 24 h 257"/>
                <a:gd name="T74" fmla="*/ 75 w 876"/>
                <a:gd name="T75" fmla="*/ 17 h 257"/>
                <a:gd name="T76" fmla="*/ 102 w 876"/>
                <a:gd name="T77" fmla="*/ 11 h 257"/>
                <a:gd name="T78" fmla="*/ 132 w 876"/>
                <a:gd name="T79" fmla="*/ 7 h 257"/>
                <a:gd name="T80" fmla="*/ 163 w 876"/>
                <a:gd name="T81" fmla="*/ 3 h 257"/>
                <a:gd name="T82" fmla="*/ 197 w 876"/>
                <a:gd name="T83" fmla="*/ 2 h 257"/>
                <a:gd name="T84" fmla="*/ 232 w 876"/>
                <a:gd name="T85" fmla="*/ 0 h 25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6"/>
                <a:gd name="T130" fmla="*/ 0 h 257"/>
                <a:gd name="T131" fmla="*/ 876 w 876"/>
                <a:gd name="T132" fmla="*/ 257 h 25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6" h="257">
                  <a:moveTo>
                    <a:pt x="438" y="0"/>
                  </a:moveTo>
                  <a:lnTo>
                    <a:pt x="459" y="0"/>
                  </a:lnTo>
                  <a:lnTo>
                    <a:pt x="482" y="0"/>
                  </a:lnTo>
                  <a:lnTo>
                    <a:pt x="503" y="2"/>
                  </a:lnTo>
                  <a:lnTo>
                    <a:pt x="526" y="2"/>
                  </a:lnTo>
                  <a:lnTo>
                    <a:pt x="547" y="4"/>
                  </a:lnTo>
                  <a:lnTo>
                    <a:pt x="567" y="6"/>
                  </a:lnTo>
                  <a:lnTo>
                    <a:pt x="588" y="8"/>
                  </a:lnTo>
                  <a:lnTo>
                    <a:pt x="607" y="10"/>
                  </a:lnTo>
                  <a:lnTo>
                    <a:pt x="626" y="13"/>
                  </a:lnTo>
                  <a:lnTo>
                    <a:pt x="645" y="15"/>
                  </a:lnTo>
                  <a:lnTo>
                    <a:pt x="665" y="19"/>
                  </a:lnTo>
                  <a:lnTo>
                    <a:pt x="682" y="21"/>
                  </a:lnTo>
                  <a:lnTo>
                    <a:pt x="699" y="25"/>
                  </a:lnTo>
                  <a:lnTo>
                    <a:pt x="717" y="29"/>
                  </a:lnTo>
                  <a:lnTo>
                    <a:pt x="732" y="33"/>
                  </a:lnTo>
                  <a:lnTo>
                    <a:pt x="747" y="38"/>
                  </a:lnTo>
                  <a:lnTo>
                    <a:pt x="761" y="42"/>
                  </a:lnTo>
                  <a:lnTo>
                    <a:pt x="776" y="46"/>
                  </a:lnTo>
                  <a:lnTo>
                    <a:pt x="788" y="52"/>
                  </a:lnTo>
                  <a:lnTo>
                    <a:pt x="801" y="58"/>
                  </a:lnTo>
                  <a:lnTo>
                    <a:pt x="813" y="61"/>
                  </a:lnTo>
                  <a:lnTo>
                    <a:pt x="822" y="67"/>
                  </a:lnTo>
                  <a:lnTo>
                    <a:pt x="832" y="73"/>
                  </a:lnTo>
                  <a:lnTo>
                    <a:pt x="841" y="79"/>
                  </a:lnTo>
                  <a:lnTo>
                    <a:pt x="849" y="84"/>
                  </a:lnTo>
                  <a:lnTo>
                    <a:pt x="857" y="90"/>
                  </a:lnTo>
                  <a:lnTo>
                    <a:pt x="863" y="96"/>
                  </a:lnTo>
                  <a:lnTo>
                    <a:pt x="866" y="102"/>
                  </a:lnTo>
                  <a:lnTo>
                    <a:pt x="870" y="109"/>
                  </a:lnTo>
                  <a:lnTo>
                    <a:pt x="874" y="115"/>
                  </a:lnTo>
                  <a:lnTo>
                    <a:pt x="876" y="121"/>
                  </a:lnTo>
                  <a:lnTo>
                    <a:pt x="876" y="129"/>
                  </a:lnTo>
                  <a:lnTo>
                    <a:pt x="876" y="134"/>
                  </a:lnTo>
                  <a:lnTo>
                    <a:pt x="874" y="142"/>
                  </a:lnTo>
                  <a:lnTo>
                    <a:pt x="870" y="148"/>
                  </a:lnTo>
                  <a:lnTo>
                    <a:pt x="866" y="154"/>
                  </a:lnTo>
                  <a:lnTo>
                    <a:pt x="863" y="161"/>
                  </a:lnTo>
                  <a:lnTo>
                    <a:pt x="857" y="167"/>
                  </a:lnTo>
                  <a:lnTo>
                    <a:pt x="849" y="173"/>
                  </a:lnTo>
                  <a:lnTo>
                    <a:pt x="841" y="179"/>
                  </a:lnTo>
                  <a:lnTo>
                    <a:pt x="832" y="184"/>
                  </a:lnTo>
                  <a:lnTo>
                    <a:pt x="822" y="190"/>
                  </a:lnTo>
                  <a:lnTo>
                    <a:pt x="813" y="196"/>
                  </a:lnTo>
                  <a:lnTo>
                    <a:pt x="801" y="200"/>
                  </a:lnTo>
                  <a:lnTo>
                    <a:pt x="788" y="205"/>
                  </a:lnTo>
                  <a:lnTo>
                    <a:pt x="776" y="209"/>
                  </a:lnTo>
                  <a:lnTo>
                    <a:pt x="761" y="215"/>
                  </a:lnTo>
                  <a:lnTo>
                    <a:pt x="747" y="219"/>
                  </a:lnTo>
                  <a:lnTo>
                    <a:pt x="732" y="223"/>
                  </a:lnTo>
                  <a:lnTo>
                    <a:pt x="717" y="228"/>
                  </a:lnTo>
                  <a:lnTo>
                    <a:pt x="699" y="232"/>
                  </a:lnTo>
                  <a:lnTo>
                    <a:pt x="682" y="234"/>
                  </a:lnTo>
                  <a:lnTo>
                    <a:pt x="665" y="238"/>
                  </a:lnTo>
                  <a:lnTo>
                    <a:pt x="645" y="242"/>
                  </a:lnTo>
                  <a:lnTo>
                    <a:pt x="626" y="244"/>
                  </a:lnTo>
                  <a:lnTo>
                    <a:pt x="607" y="248"/>
                  </a:lnTo>
                  <a:lnTo>
                    <a:pt x="588" y="250"/>
                  </a:lnTo>
                  <a:lnTo>
                    <a:pt x="567" y="252"/>
                  </a:lnTo>
                  <a:lnTo>
                    <a:pt x="547" y="253"/>
                  </a:lnTo>
                  <a:lnTo>
                    <a:pt x="526" y="253"/>
                  </a:lnTo>
                  <a:lnTo>
                    <a:pt x="503" y="255"/>
                  </a:lnTo>
                  <a:lnTo>
                    <a:pt x="482" y="255"/>
                  </a:lnTo>
                  <a:lnTo>
                    <a:pt x="459" y="257"/>
                  </a:lnTo>
                  <a:lnTo>
                    <a:pt x="438" y="257"/>
                  </a:lnTo>
                  <a:lnTo>
                    <a:pt x="415" y="257"/>
                  </a:lnTo>
                  <a:lnTo>
                    <a:pt x="392" y="255"/>
                  </a:lnTo>
                  <a:lnTo>
                    <a:pt x="371" y="255"/>
                  </a:lnTo>
                  <a:lnTo>
                    <a:pt x="350" y="253"/>
                  </a:lnTo>
                  <a:lnTo>
                    <a:pt x="328" y="253"/>
                  </a:lnTo>
                  <a:lnTo>
                    <a:pt x="307" y="252"/>
                  </a:lnTo>
                  <a:lnTo>
                    <a:pt x="286" y="250"/>
                  </a:lnTo>
                  <a:lnTo>
                    <a:pt x="267" y="248"/>
                  </a:lnTo>
                  <a:lnTo>
                    <a:pt x="248" y="244"/>
                  </a:lnTo>
                  <a:lnTo>
                    <a:pt x="229" y="242"/>
                  </a:lnTo>
                  <a:lnTo>
                    <a:pt x="211" y="238"/>
                  </a:lnTo>
                  <a:lnTo>
                    <a:pt x="192" y="234"/>
                  </a:lnTo>
                  <a:lnTo>
                    <a:pt x="175" y="232"/>
                  </a:lnTo>
                  <a:lnTo>
                    <a:pt x="159" y="228"/>
                  </a:lnTo>
                  <a:lnTo>
                    <a:pt x="142" y="223"/>
                  </a:lnTo>
                  <a:lnTo>
                    <a:pt x="129" y="219"/>
                  </a:lnTo>
                  <a:lnTo>
                    <a:pt x="113" y="215"/>
                  </a:lnTo>
                  <a:lnTo>
                    <a:pt x="100" y="209"/>
                  </a:lnTo>
                  <a:lnTo>
                    <a:pt x="86" y="205"/>
                  </a:lnTo>
                  <a:lnTo>
                    <a:pt x="75" y="200"/>
                  </a:lnTo>
                  <a:lnTo>
                    <a:pt x="63" y="196"/>
                  </a:lnTo>
                  <a:lnTo>
                    <a:pt x="52" y="190"/>
                  </a:lnTo>
                  <a:lnTo>
                    <a:pt x="42" y="184"/>
                  </a:lnTo>
                  <a:lnTo>
                    <a:pt x="35" y="179"/>
                  </a:lnTo>
                  <a:lnTo>
                    <a:pt x="25" y="173"/>
                  </a:lnTo>
                  <a:lnTo>
                    <a:pt x="19" y="167"/>
                  </a:lnTo>
                  <a:lnTo>
                    <a:pt x="13" y="161"/>
                  </a:lnTo>
                  <a:lnTo>
                    <a:pt x="8" y="154"/>
                  </a:lnTo>
                  <a:lnTo>
                    <a:pt x="4" y="148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0" y="129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09"/>
                  </a:lnTo>
                  <a:lnTo>
                    <a:pt x="8" y="102"/>
                  </a:lnTo>
                  <a:lnTo>
                    <a:pt x="13" y="96"/>
                  </a:lnTo>
                  <a:lnTo>
                    <a:pt x="19" y="90"/>
                  </a:lnTo>
                  <a:lnTo>
                    <a:pt x="25" y="84"/>
                  </a:lnTo>
                  <a:lnTo>
                    <a:pt x="35" y="79"/>
                  </a:lnTo>
                  <a:lnTo>
                    <a:pt x="42" y="73"/>
                  </a:lnTo>
                  <a:lnTo>
                    <a:pt x="52" y="67"/>
                  </a:lnTo>
                  <a:lnTo>
                    <a:pt x="63" y="61"/>
                  </a:lnTo>
                  <a:lnTo>
                    <a:pt x="75" y="58"/>
                  </a:lnTo>
                  <a:lnTo>
                    <a:pt x="86" y="52"/>
                  </a:lnTo>
                  <a:lnTo>
                    <a:pt x="100" y="46"/>
                  </a:lnTo>
                  <a:lnTo>
                    <a:pt x="113" y="42"/>
                  </a:lnTo>
                  <a:lnTo>
                    <a:pt x="129" y="38"/>
                  </a:lnTo>
                  <a:lnTo>
                    <a:pt x="142" y="33"/>
                  </a:lnTo>
                  <a:lnTo>
                    <a:pt x="159" y="29"/>
                  </a:lnTo>
                  <a:lnTo>
                    <a:pt x="175" y="25"/>
                  </a:lnTo>
                  <a:lnTo>
                    <a:pt x="192" y="21"/>
                  </a:lnTo>
                  <a:lnTo>
                    <a:pt x="211" y="19"/>
                  </a:lnTo>
                  <a:lnTo>
                    <a:pt x="229" y="15"/>
                  </a:lnTo>
                  <a:lnTo>
                    <a:pt x="248" y="13"/>
                  </a:lnTo>
                  <a:lnTo>
                    <a:pt x="267" y="10"/>
                  </a:lnTo>
                  <a:lnTo>
                    <a:pt x="286" y="8"/>
                  </a:lnTo>
                  <a:lnTo>
                    <a:pt x="307" y="6"/>
                  </a:lnTo>
                  <a:lnTo>
                    <a:pt x="328" y="4"/>
                  </a:lnTo>
                  <a:lnTo>
                    <a:pt x="350" y="2"/>
                  </a:lnTo>
                  <a:lnTo>
                    <a:pt x="371" y="2"/>
                  </a:lnTo>
                  <a:lnTo>
                    <a:pt x="392" y="0"/>
                  </a:lnTo>
                  <a:lnTo>
                    <a:pt x="415" y="0"/>
                  </a:lnTo>
                  <a:lnTo>
                    <a:pt x="438" y="0"/>
                  </a:lnTo>
                </a:path>
              </a:pathLst>
            </a:custGeom>
            <a:solidFill>
              <a:srgbClr val="66CCFF"/>
            </a:solidFill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8198" name="Text Box 49"/>
          <p:cNvSpPr txBox="1">
            <a:spLocks noChangeArrowheads="1"/>
          </p:cNvSpPr>
          <p:nvPr/>
        </p:nvSpPr>
        <p:spPr bwMode="auto">
          <a:xfrm>
            <a:off x="3838547" y="3181171"/>
            <a:ext cx="13256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Feature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and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Parametric</a:t>
            </a:r>
          </a:p>
          <a:p>
            <a:pPr algn="ctr"/>
            <a:r>
              <a:rPr lang="en-US" altLang="ko-KR" b="1" dirty="0">
                <a:solidFill>
                  <a:schemeClr val="tx2"/>
                </a:solidFill>
              </a:rPr>
              <a:t>Information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5775325" y="1881188"/>
            <a:ext cx="3190875" cy="2781300"/>
            <a:chOff x="77" y="1104"/>
            <a:chExt cx="2010" cy="1752"/>
          </a:xfrm>
        </p:grpSpPr>
        <p:pic>
          <p:nvPicPr>
            <p:cNvPr id="8206" name="Picture 52" descr="part-267M_hu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" y="1288"/>
              <a:ext cx="1982" cy="156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8207" name="Line 53"/>
            <p:cNvSpPr>
              <a:spLocks noChangeShapeType="1"/>
            </p:cNvSpPr>
            <p:nvPr/>
          </p:nvSpPr>
          <p:spPr bwMode="auto">
            <a:xfrm flipV="1">
              <a:off x="1158" y="1866"/>
              <a:ext cx="21" cy="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arrow" w="sm" len="sm"/>
              <a:tailEnd type="arrow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92214" name="Text Box 54"/>
            <p:cNvSpPr txBox="1">
              <a:spLocks noChangeArrowheads="1"/>
            </p:cNvSpPr>
            <p:nvPr/>
          </p:nvSpPr>
          <p:spPr bwMode="auto">
            <a:xfrm>
              <a:off x="1139" y="1858"/>
              <a:ext cx="15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T</a:t>
              </a:r>
            </a:p>
          </p:txBody>
        </p:sp>
        <p:sp>
          <p:nvSpPr>
            <p:cNvPr id="92215" name="Text Box 55"/>
            <p:cNvSpPr txBox="1">
              <a:spLocks noChangeArrowheads="1"/>
            </p:cNvSpPr>
            <p:nvPr/>
          </p:nvSpPr>
          <p:spPr bwMode="auto">
            <a:xfrm>
              <a:off x="1279" y="2008"/>
              <a:ext cx="176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W</a:t>
              </a:r>
            </a:p>
          </p:txBody>
        </p:sp>
        <p:sp>
          <p:nvSpPr>
            <p:cNvPr id="8210" name="Line 56"/>
            <p:cNvSpPr>
              <a:spLocks noChangeShapeType="1"/>
            </p:cNvSpPr>
            <p:nvPr/>
          </p:nvSpPr>
          <p:spPr bwMode="auto">
            <a:xfrm flipV="1">
              <a:off x="1376" y="1999"/>
              <a:ext cx="18" cy="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211" name="Line 57"/>
            <p:cNvSpPr>
              <a:spLocks noChangeShapeType="1"/>
            </p:cNvSpPr>
            <p:nvPr/>
          </p:nvSpPr>
          <p:spPr bwMode="auto">
            <a:xfrm>
              <a:off x="1373" y="2002"/>
              <a:ext cx="4" cy="1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8212" name="Line 58"/>
            <p:cNvSpPr>
              <a:spLocks noChangeShapeType="1"/>
            </p:cNvSpPr>
            <p:nvPr/>
          </p:nvSpPr>
          <p:spPr bwMode="auto">
            <a:xfrm>
              <a:off x="1392" y="1994"/>
              <a:ext cx="5" cy="1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ko-KR" altLang="en-US"/>
            </a:p>
          </p:txBody>
        </p:sp>
        <p:sp>
          <p:nvSpPr>
            <p:cNvPr id="92219" name="Text Box 59"/>
            <p:cNvSpPr txBox="1">
              <a:spLocks noChangeArrowheads="1"/>
            </p:cNvSpPr>
            <p:nvPr/>
          </p:nvSpPr>
          <p:spPr bwMode="auto">
            <a:xfrm>
              <a:off x="1448" y="1942"/>
              <a:ext cx="35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T=4.1</a:t>
              </a:r>
              <a:r>
                <a:rPr lang="en-US" altLang="ko-KR" sz="800" b="1" baseline="-1800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*</a:t>
              </a:r>
              <a:r>
                <a:rPr lang="en-US" altLang="ko-KR" sz="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굴림" pitchFamily="50" charset="-127"/>
                </a:rPr>
                <a:t>W</a:t>
              </a:r>
            </a:p>
          </p:txBody>
        </p:sp>
        <p:pic>
          <p:nvPicPr>
            <p:cNvPr id="8214" name="Picture 60" descr="Einstei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1104"/>
              <a:ext cx="551" cy="7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  <p:sp>
        <p:nvSpPr>
          <p:cNvPr id="92222" name="Text Box 62"/>
          <p:cNvSpPr txBox="1">
            <a:spLocks noChangeArrowheads="1"/>
          </p:cNvSpPr>
          <p:nvPr/>
        </p:nvSpPr>
        <p:spPr bwMode="auto">
          <a:xfrm>
            <a:off x="34925" y="1513582"/>
            <a:ext cx="22453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Intelligent </a:t>
            </a:r>
            <a:r>
              <a:rPr lang="en-US" altLang="ko-K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Model</a:t>
            </a:r>
          </a:p>
          <a:p>
            <a:pPr>
              <a:defRPr/>
            </a:pPr>
            <a:r>
              <a:rPr lang="en-US" altLang="ko-K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(Procedural Model)</a:t>
            </a:r>
          </a:p>
          <a:p>
            <a:pPr>
              <a:defRPr/>
            </a:pPr>
            <a:endParaRPr lang="en-US" altLang="ko-KR" sz="2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sp>
        <p:nvSpPr>
          <p:cNvPr id="92223" name="Text Box 63"/>
          <p:cNvSpPr txBox="1">
            <a:spLocks noChangeArrowheads="1"/>
          </p:cNvSpPr>
          <p:nvPr/>
        </p:nvSpPr>
        <p:spPr bwMode="auto">
          <a:xfrm>
            <a:off x="5705475" y="1524000"/>
            <a:ext cx="224535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Intelligent </a:t>
            </a:r>
            <a:r>
              <a:rPr lang="en-US" altLang="ko-KR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Model</a:t>
            </a:r>
          </a:p>
          <a:p>
            <a:pPr>
              <a:defRPr/>
            </a:pPr>
            <a:r>
              <a:rPr lang="en-US" altLang="ko-KR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굴림" pitchFamily="50" charset="-127"/>
              </a:rPr>
              <a:t>(Procedural Model)</a:t>
            </a:r>
          </a:p>
          <a:p>
            <a:pPr>
              <a:defRPr/>
            </a:pPr>
            <a:endParaRPr lang="en-US" altLang="ko-KR" sz="2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굴림" pitchFamily="50" charset="-127"/>
            </a:endParaRPr>
          </a:p>
        </p:txBody>
      </p:sp>
      <p:sp>
        <p:nvSpPr>
          <p:cNvPr id="8204" name="Text Box 64"/>
          <p:cNvSpPr txBox="1">
            <a:spLocks noChangeArrowheads="1"/>
          </p:cNvSpPr>
          <p:nvPr/>
        </p:nvSpPr>
        <p:spPr bwMode="auto">
          <a:xfrm>
            <a:off x="303213" y="6280150"/>
            <a:ext cx="2635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solidFill>
                  <a:schemeClr val="tx2"/>
                </a:solidFill>
              </a:rPr>
              <a:t>* From slide file, PDES, Inc</a:t>
            </a:r>
          </a:p>
        </p:txBody>
      </p:sp>
      <p:sp>
        <p:nvSpPr>
          <p:cNvPr id="8205" name="직사각형 35"/>
          <p:cNvSpPr>
            <a:spLocks noChangeArrowheads="1"/>
          </p:cNvSpPr>
          <p:nvPr/>
        </p:nvSpPr>
        <p:spPr bwMode="auto">
          <a:xfrm>
            <a:off x="381000" y="5181600"/>
            <a:ext cx="75723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ko-KR" dirty="0"/>
              <a:t>Final goal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 smtClean="0"/>
              <a:t>Feature-based </a:t>
            </a:r>
            <a:r>
              <a:rPr lang="en-US" altLang="ko-KR" dirty="0"/>
              <a:t>or history-based exchange</a:t>
            </a:r>
          </a:p>
        </p:txBody>
      </p:sp>
      <p:sp>
        <p:nvSpPr>
          <p:cNvPr id="37" name="AutoShape 93"/>
          <p:cNvSpPr>
            <a:spLocks noChangeArrowheads="1"/>
          </p:cNvSpPr>
          <p:nvPr/>
        </p:nvSpPr>
        <p:spPr bwMode="auto">
          <a:xfrm>
            <a:off x="5167313" y="362902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8" name="AutoShape 92"/>
          <p:cNvSpPr>
            <a:spLocks noChangeArrowheads="1"/>
          </p:cNvSpPr>
          <p:nvPr/>
        </p:nvSpPr>
        <p:spPr bwMode="auto">
          <a:xfrm>
            <a:off x="3092450" y="3629025"/>
            <a:ext cx="838200" cy="304800"/>
          </a:xfrm>
          <a:prstGeom prst="rightArrow">
            <a:avLst>
              <a:gd name="adj1" fmla="val 50000"/>
              <a:gd name="adj2" fmla="val 687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Macro-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Parametrics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Approach(MPA)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497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MPA is a methodology of exchange of CAD model data between CAD systems using macro file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Macro file contains the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modeling operation history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each commercial CAD system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  <a:hlinkClick r:id="rId3"/>
              </a:rPr>
              <a:t>http://www.macro-parametrics.org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533400" y="3505200"/>
            <a:ext cx="4052694" cy="2590800"/>
            <a:chOff x="533400" y="3505200"/>
            <a:chExt cx="4052694" cy="2590800"/>
          </a:xfrm>
        </p:grpSpPr>
        <p:pic>
          <p:nvPicPr>
            <p:cNvPr id="5" name="Picture 4" descr="intro_03_0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3505200"/>
              <a:ext cx="4052694" cy="2590800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1869488" y="5638800"/>
              <a:ext cx="12954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Neutral Macro File</a:t>
              </a:r>
              <a:endParaRPr lang="ko-KR" alt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953000" y="3429000"/>
            <a:ext cx="3521258" cy="2633809"/>
            <a:chOff x="1657349" y="1592264"/>
            <a:chExt cx="6194062" cy="4337050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3028949" y="2500314"/>
              <a:ext cx="3200400" cy="31242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ko-KR" altLang="ko-KR" sz="2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3486149" y="2043114"/>
              <a:ext cx="2286000" cy="2286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571749" y="2728914"/>
              <a:ext cx="2286000" cy="2286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3028949" y="3643314"/>
              <a:ext cx="2286000" cy="2286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4095749" y="3643314"/>
              <a:ext cx="2286000" cy="2286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4552949" y="2728914"/>
              <a:ext cx="2286000" cy="22860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4210048" y="1592264"/>
              <a:ext cx="1095522" cy="48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kumimoji="1"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Pro/E</a:t>
              </a: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1657349" y="2949576"/>
              <a:ext cx="1219047" cy="48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kumimoji="1"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CATIA</a:t>
              </a: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896443" y="5273481"/>
              <a:ext cx="1533157" cy="48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kumimoji="1" lang="en-US" altLang="ko-KR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Inventor</a:t>
              </a:r>
              <a:endParaRPr kumimoji="1" lang="en-US" altLang="ko-K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5812572" y="5231106"/>
              <a:ext cx="2038839" cy="482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kumimoji="1"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SolidWorks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6802437" y="2949575"/>
              <a:ext cx="729801" cy="482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kumimoji="1" lang="en-US" altLang="ko-KR" sz="20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UG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374547" y="3521076"/>
              <a:ext cx="2580643" cy="136838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3FDA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>
                <a:defRPr/>
              </a:pPr>
              <a:r>
                <a:rPr kumimoji="1"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common</a:t>
              </a:r>
            </a:p>
            <a:p>
              <a:pPr algn="ctr" latinLnBrk="1">
                <a:defRPr/>
              </a:pPr>
              <a:r>
                <a:rPr kumimoji="1" lang="en-US" altLang="ko-KR" sz="24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set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C50644CC-5D4F-4823-86FD-CED3F9B96BEC}" type="slidenum">
              <a:rPr lang="ko-KR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XML Macro File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1371600"/>
            <a:ext cx="3735319" cy="46862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785786" y="2777514"/>
          <a:ext cx="3071834" cy="2512646"/>
        </p:xfrm>
        <a:graphic>
          <a:graphicData uri="http://schemas.openxmlformats.org/presentationml/2006/ole">
            <p:oleObj spid="_x0000_s1026" name="Image" r:id="rId4" imgW="16253968" imgH="13003175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2596" y="5357826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CAD model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019800"/>
            <a:ext cx="186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XML macro file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Implementation Team at KAIST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838200" y="1447800"/>
            <a:ext cx="7213616" cy="4724400"/>
            <a:chOff x="22195" y="928688"/>
            <a:chExt cx="8620532" cy="5929312"/>
          </a:xfrm>
        </p:grpSpPr>
        <p:grpSp>
          <p:nvGrpSpPr>
            <p:cNvPr id="168" name="그룹 24"/>
            <p:cNvGrpSpPr>
              <a:grpSpLocks/>
            </p:cNvGrpSpPr>
            <p:nvPr/>
          </p:nvGrpSpPr>
          <p:grpSpPr bwMode="auto">
            <a:xfrm>
              <a:off x="3821113" y="1285875"/>
              <a:ext cx="1327150" cy="571500"/>
              <a:chOff x="3143240" y="1571612"/>
              <a:chExt cx="1357322" cy="571504"/>
            </a:xfrm>
          </p:grpSpPr>
          <p:sp>
            <p:nvSpPr>
              <p:cNvPr id="250" name="직사각형 72"/>
              <p:cNvSpPr/>
              <p:nvPr/>
            </p:nvSpPr>
            <p:spPr bwMode="auto">
              <a:xfrm>
                <a:off x="3143240" y="1571612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 dirty="0" err="1" smtClean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Abaqus</a:t>
                </a:r>
                <a:endParaRPr kumimoji="0" lang="ko-KR" altLang="en-US" sz="140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51" name="직사각형 73"/>
              <p:cNvSpPr/>
              <p:nvPr/>
            </p:nvSpPr>
            <p:spPr bwMode="auto">
              <a:xfrm>
                <a:off x="3143240" y="1857364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I. Song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169" name="그룹 25"/>
            <p:cNvGrpSpPr>
              <a:grpSpLocks/>
            </p:cNvGrpSpPr>
            <p:nvPr/>
          </p:nvGrpSpPr>
          <p:grpSpPr bwMode="auto">
            <a:xfrm>
              <a:off x="857250" y="2571747"/>
              <a:ext cx="1357313" cy="857249"/>
              <a:chOff x="500034" y="2500306"/>
              <a:chExt cx="1357322" cy="857255"/>
            </a:xfrm>
          </p:grpSpPr>
          <p:sp>
            <p:nvSpPr>
              <p:cNvPr id="248" name="직사각형 75"/>
              <p:cNvSpPr/>
              <p:nvPr/>
            </p:nvSpPr>
            <p:spPr bwMode="auto">
              <a:xfrm>
                <a:off x="500034" y="2500306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UG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49" name="직사각형 76"/>
              <p:cNvSpPr/>
              <p:nvPr/>
            </p:nvSpPr>
            <p:spPr bwMode="auto">
              <a:xfrm>
                <a:off x="500034" y="2786058"/>
                <a:ext cx="1357322" cy="571503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H. Lee</a:t>
                </a:r>
              </a:p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I. Kim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170" name="그룹 26"/>
            <p:cNvGrpSpPr>
              <a:grpSpLocks/>
            </p:cNvGrpSpPr>
            <p:nvPr/>
          </p:nvGrpSpPr>
          <p:grpSpPr bwMode="auto">
            <a:xfrm>
              <a:off x="857250" y="4457700"/>
              <a:ext cx="1357313" cy="571500"/>
              <a:chOff x="500034" y="4143380"/>
              <a:chExt cx="1357322" cy="571504"/>
            </a:xfrm>
          </p:grpSpPr>
          <p:sp>
            <p:nvSpPr>
              <p:cNvPr id="246" name="직사각형 78"/>
              <p:cNvSpPr/>
              <p:nvPr/>
            </p:nvSpPr>
            <p:spPr bwMode="auto">
              <a:xfrm>
                <a:off x="500034" y="4143380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Pro/E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47" name="직사각형 79"/>
              <p:cNvSpPr/>
              <p:nvPr/>
            </p:nvSpPr>
            <p:spPr bwMode="auto">
              <a:xfrm>
                <a:off x="500034" y="4429132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S. Lee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171" name="그룹 22"/>
            <p:cNvGrpSpPr>
              <a:grpSpLocks/>
            </p:cNvGrpSpPr>
            <p:nvPr/>
          </p:nvGrpSpPr>
          <p:grpSpPr bwMode="auto">
            <a:xfrm>
              <a:off x="2843213" y="5594350"/>
              <a:ext cx="1714500" cy="571500"/>
              <a:chOff x="2500298" y="5357826"/>
              <a:chExt cx="1428760" cy="571538"/>
            </a:xfrm>
          </p:grpSpPr>
          <p:sp>
            <p:nvSpPr>
              <p:cNvPr id="244" name="직사각형 81"/>
              <p:cNvSpPr/>
              <p:nvPr/>
            </p:nvSpPr>
            <p:spPr bwMode="auto">
              <a:xfrm>
                <a:off x="2500298" y="5357826"/>
                <a:ext cx="1428760" cy="285769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Microstation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45" name="직사각형 82"/>
              <p:cNvSpPr/>
              <p:nvPr/>
            </p:nvSpPr>
            <p:spPr bwMode="auto">
              <a:xfrm>
                <a:off x="2500298" y="5643595"/>
                <a:ext cx="1428760" cy="285769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J. Hwang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72" name="직사각형 84"/>
            <p:cNvSpPr/>
            <p:nvPr/>
          </p:nvSpPr>
          <p:spPr bwMode="auto">
            <a:xfrm>
              <a:off x="6786563" y="4286250"/>
              <a:ext cx="1643062" cy="295275"/>
            </a:xfrm>
            <a:prstGeom prst="rect">
              <a:avLst/>
            </a:prstGeom>
            <a:gradFill rotWithShape="1">
              <a:gsLst>
                <a:gs pos="0">
                  <a:srgbClr val="0099CC">
                    <a:tint val="50000"/>
                    <a:satMod val="300000"/>
                  </a:srgbClr>
                </a:gs>
                <a:gs pos="35000">
                  <a:srgbClr val="0099CC">
                    <a:tint val="37000"/>
                    <a:satMod val="300000"/>
                  </a:srgbClr>
                </a:gs>
                <a:gs pos="100000">
                  <a:srgbClr val="0099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latinLnBrk="0">
                <a:defRPr/>
              </a:pPr>
              <a:r>
                <a:rPr kumimoji="0" lang="en-US" altLang="ko-KR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Tribon/PDMS</a:t>
              </a:r>
            </a:p>
          </p:txBody>
        </p:sp>
        <p:sp>
          <p:nvSpPr>
            <p:cNvPr id="173" name="직사각형 85"/>
            <p:cNvSpPr/>
            <p:nvPr/>
          </p:nvSpPr>
          <p:spPr bwMode="auto">
            <a:xfrm>
              <a:off x="6786563" y="4572000"/>
              <a:ext cx="1643062" cy="296863"/>
            </a:xfrm>
            <a:prstGeom prst="rect">
              <a:avLst/>
            </a:prstGeom>
            <a:gradFill rotWithShape="1">
              <a:gsLst>
                <a:gs pos="0">
                  <a:srgbClr val="0099CC">
                    <a:tint val="50000"/>
                    <a:satMod val="300000"/>
                  </a:srgbClr>
                </a:gs>
                <a:gs pos="35000">
                  <a:srgbClr val="0099CC">
                    <a:tint val="37000"/>
                    <a:satMod val="300000"/>
                  </a:srgbClr>
                </a:gs>
                <a:gs pos="100000">
                  <a:srgbClr val="0099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latinLnBrk="0"/>
              <a:r>
                <a:rPr kumimoji="0" lang="en-US" altLang="ko-KR" sz="1400" dirty="0" smtClean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-</a:t>
              </a:r>
              <a:endParaRPr kumimoji="0" lang="ko-KR" altLang="en-US" sz="1400" dirty="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74" name="직사각형 87"/>
            <p:cNvSpPr/>
            <p:nvPr/>
          </p:nvSpPr>
          <p:spPr bwMode="auto">
            <a:xfrm>
              <a:off x="6853238" y="2571750"/>
              <a:ext cx="1357312" cy="352425"/>
            </a:xfrm>
            <a:prstGeom prst="rect">
              <a:avLst/>
            </a:prstGeom>
            <a:gradFill rotWithShape="1">
              <a:gsLst>
                <a:gs pos="0">
                  <a:srgbClr val="0099CC">
                    <a:tint val="50000"/>
                    <a:satMod val="300000"/>
                  </a:srgbClr>
                </a:gs>
                <a:gs pos="35000">
                  <a:srgbClr val="0099CC">
                    <a:tint val="37000"/>
                    <a:satMod val="300000"/>
                  </a:srgbClr>
                </a:gs>
                <a:gs pos="100000">
                  <a:srgbClr val="0099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latinLnBrk="0"/>
              <a:r>
                <a:rPr kumimoji="0" lang="en-US" altLang="ko-KR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CATIA</a:t>
              </a:r>
              <a:endParaRPr kumimoji="0" lang="ko-KR" altLang="en-US" sz="140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75" name="직사각형 88"/>
            <p:cNvSpPr/>
            <p:nvPr/>
          </p:nvSpPr>
          <p:spPr bwMode="auto">
            <a:xfrm>
              <a:off x="6853238" y="2857500"/>
              <a:ext cx="1357312" cy="355600"/>
            </a:xfrm>
            <a:prstGeom prst="rect">
              <a:avLst/>
            </a:prstGeom>
            <a:gradFill rotWithShape="1">
              <a:gsLst>
                <a:gs pos="0">
                  <a:srgbClr val="0099CC">
                    <a:tint val="50000"/>
                    <a:satMod val="300000"/>
                  </a:srgbClr>
                </a:gs>
                <a:gs pos="35000">
                  <a:srgbClr val="0099CC">
                    <a:tint val="37000"/>
                    <a:satMod val="300000"/>
                  </a:srgbClr>
                </a:gs>
                <a:gs pos="100000">
                  <a:srgbClr val="0099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latinLnBrk="0"/>
              <a:r>
                <a:rPr kumimoji="0" lang="en-US" altLang="ko-KR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 H. Cho</a:t>
              </a:r>
            </a:p>
          </p:txBody>
        </p:sp>
        <p:grpSp>
          <p:nvGrpSpPr>
            <p:cNvPr id="176" name="그룹 27"/>
            <p:cNvGrpSpPr>
              <a:grpSpLocks/>
            </p:cNvGrpSpPr>
            <p:nvPr/>
          </p:nvGrpSpPr>
          <p:grpSpPr bwMode="auto">
            <a:xfrm>
              <a:off x="3276600" y="2408238"/>
              <a:ext cx="2447925" cy="2663825"/>
              <a:chOff x="3276600" y="2205038"/>
              <a:chExt cx="2447925" cy="2663825"/>
            </a:xfrm>
          </p:grpSpPr>
          <p:sp>
            <p:nvSpPr>
              <p:cNvPr id="240" name="AutoShape 9"/>
              <p:cNvSpPr>
                <a:spLocks noChangeArrowheads="1"/>
              </p:cNvSpPr>
              <p:nvPr/>
            </p:nvSpPr>
            <p:spPr bwMode="auto">
              <a:xfrm>
                <a:off x="3419475" y="3571875"/>
                <a:ext cx="2160588" cy="11525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AACAE2">
                      <a:tint val="50000"/>
                      <a:satMod val="300000"/>
                    </a:srgbClr>
                  </a:gs>
                  <a:gs pos="35000">
                    <a:srgbClr val="AACAE2">
                      <a:tint val="37000"/>
                      <a:satMod val="300000"/>
                    </a:srgbClr>
                  </a:gs>
                  <a:gs pos="100000">
                    <a:srgbClr val="AACAE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AACAE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kern="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Persistent</a:t>
                </a:r>
              </a:p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kern="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Naming</a:t>
                </a:r>
              </a:p>
              <a:p>
                <a:pPr algn="ctr"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kern="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(B.C. Kim)</a:t>
                </a:r>
              </a:p>
            </p:txBody>
          </p:sp>
          <p:sp>
            <p:nvSpPr>
              <p:cNvPr id="241" name="AutoShape 38"/>
              <p:cNvSpPr>
                <a:spLocks noChangeArrowheads="1"/>
              </p:cNvSpPr>
              <p:nvPr/>
            </p:nvSpPr>
            <p:spPr bwMode="auto">
              <a:xfrm>
                <a:off x="3276600" y="2205038"/>
                <a:ext cx="2447925" cy="26638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AACAE2">
                      <a:tint val="50000"/>
                      <a:satMod val="300000"/>
                    </a:srgbClr>
                  </a:gs>
                  <a:gs pos="35000">
                    <a:srgbClr val="AACAE2">
                      <a:tint val="37000"/>
                      <a:satMod val="300000"/>
                    </a:srgbClr>
                  </a:gs>
                  <a:gs pos="100000">
                    <a:srgbClr val="AACAE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AACAE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0478" tIns="44445" rIns="90478" bIns="44445" anchor="ctr"/>
              <a:lstStyle/>
              <a:p>
                <a:pPr latinLnBrk="0"/>
                <a:endParaRPr kumimoji="0" lang="ko-KR" altLang="en-US" sz="1400">
                  <a:solidFill>
                    <a:srgbClr val="1D528D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AutoShape 39"/>
              <p:cNvSpPr>
                <a:spLocks noChangeArrowheads="1"/>
              </p:cNvSpPr>
              <p:nvPr/>
            </p:nvSpPr>
            <p:spPr bwMode="auto">
              <a:xfrm>
                <a:off x="3419475" y="2349500"/>
                <a:ext cx="2160588" cy="11525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AACAE2">
                      <a:tint val="50000"/>
                      <a:satMod val="300000"/>
                    </a:srgbClr>
                  </a:gs>
                  <a:gs pos="35000">
                    <a:srgbClr val="AACAE2">
                      <a:tint val="37000"/>
                      <a:satMod val="300000"/>
                    </a:srgbClr>
                  </a:gs>
                  <a:gs pos="100000">
                    <a:srgbClr val="AACAE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AACAE2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latinLnBrk="0"/>
                <a:r>
                  <a:rPr kumimoji="0" lang="en-US" altLang="ko-KR" sz="1400" dirty="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TransCAD</a:t>
                </a:r>
              </a:p>
              <a:p>
                <a:pPr algn="ctr" latinLnBrk="0"/>
                <a:r>
                  <a:rPr kumimoji="0" lang="en-US" altLang="ko-KR" sz="1400" dirty="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S. Shin</a:t>
                </a:r>
              </a:p>
              <a:p>
                <a:pPr algn="ctr" latinLnBrk="0"/>
                <a:r>
                  <a:rPr kumimoji="0" lang="en-US" altLang="ko-KR" sz="1400" dirty="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J. Li</a:t>
                </a:r>
              </a:p>
            </p:txBody>
          </p:sp>
          <p:sp>
            <p:nvSpPr>
              <p:cNvPr id="243" name="AutoShape 9"/>
              <p:cNvSpPr>
                <a:spLocks noChangeArrowheads="1"/>
              </p:cNvSpPr>
              <p:nvPr/>
            </p:nvSpPr>
            <p:spPr bwMode="auto">
              <a:xfrm>
                <a:off x="3429000" y="3571875"/>
                <a:ext cx="2160588" cy="115252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174578">
                      <a:tint val="50000"/>
                      <a:satMod val="300000"/>
                    </a:srgbClr>
                  </a:gs>
                  <a:gs pos="35000">
                    <a:srgbClr val="174578">
                      <a:tint val="37000"/>
                      <a:satMod val="300000"/>
                    </a:srgbClr>
                  </a:gs>
                  <a:gs pos="100000">
                    <a:srgbClr val="174578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174578">
                    <a:shade val="95000"/>
                    <a:satMod val="105000"/>
                  </a:srgbClr>
                </a:solidFill>
                <a:prstDash val="solid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Persistent</a:t>
                </a:r>
              </a:p>
              <a:p>
                <a:pPr algn="ctr" latinLnBrk="0"/>
                <a:r>
                  <a:rPr kumimoji="0" lang="en-US" altLang="ko-KR" sz="140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Naming</a:t>
                </a:r>
              </a:p>
              <a:p>
                <a:pPr algn="ctr" latinLnBrk="0"/>
                <a:r>
                  <a:rPr kumimoji="0" lang="en-US" altLang="ko-KR" sz="1400">
                    <a:solidFill>
                      <a:srgbClr val="1D528D"/>
                    </a:solidFill>
                    <a:latin typeface="Arial" pitchFamily="34" charset="0"/>
                    <a:cs typeface="Arial" pitchFamily="34" charset="0"/>
                  </a:rPr>
                  <a:t>I. Song</a:t>
                </a:r>
              </a:p>
            </p:txBody>
          </p:sp>
        </p:grpSp>
        <p:sp>
          <p:nvSpPr>
            <p:cNvPr id="177" name="왼쪽/오른쪽 화살표 94"/>
            <p:cNvSpPr/>
            <p:nvPr/>
          </p:nvSpPr>
          <p:spPr bwMode="auto">
            <a:xfrm>
              <a:off x="2428875" y="2714625"/>
              <a:ext cx="714375" cy="285750"/>
            </a:xfrm>
            <a:prstGeom prst="leftRight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78" name="왼쪽/오른쪽 화살표 95"/>
            <p:cNvSpPr/>
            <p:nvPr/>
          </p:nvSpPr>
          <p:spPr bwMode="auto">
            <a:xfrm>
              <a:off x="2428875" y="4600575"/>
              <a:ext cx="714375" cy="285750"/>
            </a:xfrm>
            <a:prstGeom prst="leftRight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79" name="왼쪽/오른쪽 화살표 96"/>
            <p:cNvSpPr/>
            <p:nvPr/>
          </p:nvSpPr>
          <p:spPr bwMode="auto">
            <a:xfrm rot="2106688">
              <a:off x="5912456" y="4796354"/>
              <a:ext cx="1176076" cy="285750"/>
            </a:xfrm>
            <a:prstGeom prst="leftRight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80" name="왼쪽/오른쪽 화살표 97"/>
            <p:cNvSpPr/>
            <p:nvPr/>
          </p:nvSpPr>
          <p:spPr bwMode="auto">
            <a:xfrm>
              <a:off x="5857875" y="2714625"/>
              <a:ext cx="714375" cy="285750"/>
            </a:xfrm>
            <a:prstGeom prst="leftRight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81" name="위쪽/아래쪽 화살표 99"/>
            <p:cNvSpPr/>
            <p:nvPr/>
          </p:nvSpPr>
          <p:spPr bwMode="auto">
            <a:xfrm>
              <a:off x="3851275" y="5157788"/>
              <a:ext cx="285750" cy="428625"/>
            </a:xfrm>
            <a:prstGeom prst="upDown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182" name="Picture 4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50" y="4886325"/>
              <a:ext cx="685800" cy="5143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3" name="Picture 52" descr="황진상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00313" y="5253038"/>
              <a:ext cx="482600" cy="6111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4" name="Picture 4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9356" y="2171931"/>
              <a:ext cx="533400" cy="7207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85" name="그룹 26"/>
            <p:cNvGrpSpPr>
              <a:grpSpLocks/>
            </p:cNvGrpSpPr>
            <p:nvPr/>
          </p:nvGrpSpPr>
          <p:grpSpPr bwMode="auto">
            <a:xfrm>
              <a:off x="857250" y="1285875"/>
              <a:ext cx="1357313" cy="571500"/>
              <a:chOff x="500034" y="4143380"/>
              <a:chExt cx="1357322" cy="571504"/>
            </a:xfrm>
          </p:grpSpPr>
          <p:sp>
            <p:nvSpPr>
              <p:cNvPr id="238" name="직사각형 111"/>
              <p:cNvSpPr/>
              <p:nvPr/>
            </p:nvSpPr>
            <p:spPr bwMode="auto">
              <a:xfrm>
                <a:off x="500034" y="4143380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3ds Max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직사각형 112"/>
              <p:cNvSpPr/>
              <p:nvPr/>
            </p:nvSpPr>
            <p:spPr bwMode="auto">
              <a:xfrm>
                <a:off x="500034" y="4429132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-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186" name="그룹 26"/>
            <p:cNvGrpSpPr>
              <a:grpSpLocks/>
            </p:cNvGrpSpPr>
            <p:nvPr/>
          </p:nvGrpSpPr>
          <p:grpSpPr bwMode="auto">
            <a:xfrm>
              <a:off x="857250" y="5715000"/>
              <a:ext cx="1357313" cy="571500"/>
              <a:chOff x="500034" y="4143380"/>
              <a:chExt cx="1357322" cy="571504"/>
            </a:xfrm>
          </p:grpSpPr>
          <p:sp>
            <p:nvSpPr>
              <p:cNvPr id="236" name="직사각형 114"/>
              <p:cNvSpPr/>
              <p:nvPr/>
            </p:nvSpPr>
            <p:spPr bwMode="auto">
              <a:xfrm>
                <a:off x="500034" y="4143380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SKETCH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37" name="직사각형 115"/>
              <p:cNvSpPr/>
              <p:nvPr/>
            </p:nvSpPr>
            <p:spPr bwMode="auto">
              <a:xfrm>
                <a:off x="500034" y="4429132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-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187" name="그룹 26"/>
            <p:cNvGrpSpPr>
              <a:grpSpLocks/>
            </p:cNvGrpSpPr>
            <p:nvPr/>
          </p:nvGrpSpPr>
          <p:grpSpPr bwMode="auto">
            <a:xfrm>
              <a:off x="6877050" y="3573463"/>
              <a:ext cx="1357313" cy="571500"/>
              <a:chOff x="500034" y="4143376"/>
              <a:chExt cx="1357322" cy="571508"/>
            </a:xfrm>
          </p:grpSpPr>
          <p:sp>
            <p:nvSpPr>
              <p:cNvPr id="234" name="직사각형 117"/>
              <p:cNvSpPr/>
              <p:nvPr/>
            </p:nvSpPr>
            <p:spPr bwMode="auto">
              <a:xfrm>
                <a:off x="500034" y="4143376"/>
                <a:ext cx="1357322" cy="285754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Inventor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35" name="직사각형 118"/>
              <p:cNvSpPr/>
              <p:nvPr/>
            </p:nvSpPr>
            <p:spPr bwMode="auto">
              <a:xfrm>
                <a:off x="500034" y="4429130"/>
                <a:ext cx="1357322" cy="285754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H. Kim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88" name="직사각형 120"/>
            <p:cNvSpPr/>
            <p:nvPr/>
          </p:nvSpPr>
          <p:spPr bwMode="auto">
            <a:xfrm>
              <a:off x="5867400" y="5734050"/>
              <a:ext cx="1377950" cy="369888"/>
            </a:xfrm>
            <a:prstGeom prst="rect">
              <a:avLst/>
            </a:prstGeom>
            <a:gradFill rotWithShape="1">
              <a:gsLst>
                <a:gs pos="0">
                  <a:srgbClr val="0099CC">
                    <a:tint val="50000"/>
                    <a:satMod val="300000"/>
                  </a:srgbClr>
                </a:gs>
                <a:gs pos="35000">
                  <a:srgbClr val="0099CC">
                    <a:tint val="37000"/>
                    <a:satMod val="300000"/>
                  </a:srgbClr>
                </a:gs>
                <a:gs pos="100000">
                  <a:srgbClr val="0099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latinLnBrk="0"/>
              <a:r>
                <a:rPr kumimoji="0" lang="en-US" altLang="ko-KR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SolidWorks </a:t>
              </a:r>
              <a:endParaRPr kumimoji="0" lang="ko-KR" altLang="en-US" sz="1400">
                <a:solidFill>
                  <a:srgbClr val="000000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sp>
          <p:nvSpPr>
            <p:cNvPr id="189" name="직사각형 121"/>
            <p:cNvSpPr/>
            <p:nvPr/>
          </p:nvSpPr>
          <p:spPr bwMode="auto">
            <a:xfrm>
              <a:off x="5867400" y="6103938"/>
              <a:ext cx="1377950" cy="349250"/>
            </a:xfrm>
            <a:prstGeom prst="rect">
              <a:avLst/>
            </a:prstGeom>
            <a:gradFill rotWithShape="1">
              <a:gsLst>
                <a:gs pos="0">
                  <a:srgbClr val="0099CC">
                    <a:tint val="50000"/>
                    <a:satMod val="300000"/>
                  </a:srgbClr>
                </a:gs>
                <a:gs pos="35000">
                  <a:srgbClr val="0099CC">
                    <a:tint val="37000"/>
                    <a:satMod val="300000"/>
                  </a:srgbClr>
                </a:gs>
                <a:gs pos="100000">
                  <a:srgbClr val="0099CC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0099CC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anchor="ctr"/>
            <a:lstStyle/>
            <a:p>
              <a:pPr algn="ctr" latinLnBrk="0">
                <a:defRPr/>
              </a:pPr>
              <a:r>
                <a:rPr kumimoji="0" lang="en-US" altLang="ko-KR" sz="140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rPr>
                <a:t>Y. Kang</a:t>
              </a:r>
            </a:p>
          </p:txBody>
        </p:sp>
        <p:grpSp>
          <p:nvGrpSpPr>
            <p:cNvPr id="190" name="그룹 39"/>
            <p:cNvGrpSpPr>
              <a:grpSpLocks/>
            </p:cNvGrpSpPr>
            <p:nvPr/>
          </p:nvGrpSpPr>
          <p:grpSpPr bwMode="auto">
            <a:xfrm>
              <a:off x="6786563" y="1143000"/>
              <a:ext cx="1500187" cy="571500"/>
              <a:chOff x="6786563" y="2786063"/>
              <a:chExt cx="1357312" cy="571504"/>
            </a:xfrm>
          </p:grpSpPr>
          <p:sp>
            <p:nvSpPr>
              <p:cNvPr id="232" name="직사각형 123"/>
              <p:cNvSpPr/>
              <p:nvPr/>
            </p:nvSpPr>
            <p:spPr bwMode="auto">
              <a:xfrm>
                <a:off x="6786563" y="2786063"/>
                <a:ext cx="135731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RapidForm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33" name="직사각형 124"/>
              <p:cNvSpPr/>
              <p:nvPr/>
            </p:nvSpPr>
            <p:spPr bwMode="auto">
              <a:xfrm>
                <a:off x="6786563" y="3071815"/>
                <a:ext cx="135731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G. Cho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192" name="TextBox 88"/>
            <p:cNvSpPr txBox="1">
              <a:spLocks noChangeArrowheads="1"/>
            </p:cNvSpPr>
            <p:nvPr/>
          </p:nvSpPr>
          <p:spPr bwMode="auto">
            <a:xfrm>
              <a:off x="2071688" y="2357438"/>
              <a:ext cx="375851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TextBox 89"/>
            <p:cNvSpPr txBox="1">
              <a:spLocks noChangeArrowheads="1"/>
            </p:cNvSpPr>
            <p:nvPr/>
          </p:nvSpPr>
          <p:spPr bwMode="auto">
            <a:xfrm>
              <a:off x="2071688" y="4243389"/>
              <a:ext cx="375851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TextBox 90"/>
            <p:cNvSpPr txBox="1">
              <a:spLocks noChangeArrowheads="1"/>
            </p:cNvSpPr>
            <p:nvPr/>
          </p:nvSpPr>
          <p:spPr bwMode="auto">
            <a:xfrm>
              <a:off x="2071688" y="5500688"/>
              <a:ext cx="375851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TextBox 91"/>
            <p:cNvSpPr txBox="1">
              <a:spLocks noChangeArrowheads="1"/>
            </p:cNvSpPr>
            <p:nvPr/>
          </p:nvSpPr>
          <p:spPr bwMode="auto">
            <a:xfrm>
              <a:off x="4356100" y="5373688"/>
              <a:ext cx="375851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TextBox 93"/>
            <p:cNvSpPr txBox="1">
              <a:spLocks noChangeArrowheads="1"/>
            </p:cNvSpPr>
            <p:nvPr/>
          </p:nvSpPr>
          <p:spPr bwMode="auto">
            <a:xfrm>
              <a:off x="8101013" y="3357564"/>
              <a:ext cx="346075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TextBox 94"/>
            <p:cNvSpPr txBox="1">
              <a:spLocks noChangeArrowheads="1"/>
            </p:cNvSpPr>
            <p:nvPr/>
          </p:nvSpPr>
          <p:spPr bwMode="auto">
            <a:xfrm>
              <a:off x="8143875" y="928688"/>
              <a:ext cx="375851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TextBox 95"/>
            <p:cNvSpPr txBox="1">
              <a:spLocks noChangeArrowheads="1"/>
            </p:cNvSpPr>
            <p:nvPr/>
          </p:nvSpPr>
          <p:spPr bwMode="auto">
            <a:xfrm>
              <a:off x="5000625" y="1071563"/>
              <a:ext cx="398839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TextBox 96"/>
            <p:cNvSpPr txBox="1">
              <a:spLocks noChangeArrowheads="1"/>
            </p:cNvSpPr>
            <p:nvPr/>
          </p:nvSpPr>
          <p:spPr bwMode="auto">
            <a:xfrm>
              <a:off x="8243888" y="4076700"/>
              <a:ext cx="398839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TextBox 97"/>
            <p:cNvSpPr txBox="1">
              <a:spLocks noChangeArrowheads="1"/>
            </p:cNvSpPr>
            <p:nvPr/>
          </p:nvSpPr>
          <p:spPr bwMode="auto">
            <a:xfrm>
              <a:off x="7929563" y="2357438"/>
              <a:ext cx="398839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1" name="Picture 51" descr="GMCH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94450" y="1131888"/>
              <a:ext cx="488950" cy="6223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2" name="Picture 76" descr="20033528_석사_이효광"/>
            <p:cNvPicPr>
              <a:picLocks noChangeAspect="1" noChangeArrowheads="1"/>
            </p:cNvPicPr>
            <p:nvPr/>
          </p:nvPicPr>
          <p:blipFill>
            <a:blip r:embed="rId7" cstate="print"/>
            <a:srcRect l="7013" t="3102" r="4420" b="4962"/>
            <a:stretch>
              <a:fillRect/>
            </a:stretch>
          </p:blipFill>
          <p:spPr bwMode="auto">
            <a:xfrm>
              <a:off x="22195" y="2065328"/>
              <a:ext cx="576262" cy="7350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3" name="위쪽 화살표 101"/>
            <p:cNvSpPr/>
            <p:nvPr/>
          </p:nvSpPr>
          <p:spPr>
            <a:xfrm>
              <a:off x="4357688" y="1928813"/>
              <a:ext cx="285750" cy="428625"/>
            </a:xfrm>
            <a:prstGeom prst="up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204" name="그림 89" descr="포맷변환_나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86116" y="1000109"/>
              <a:ext cx="614607" cy="7143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05" name="TextBox 83"/>
            <p:cNvSpPr txBox="1">
              <a:spLocks noChangeArrowheads="1"/>
            </p:cNvSpPr>
            <p:nvPr/>
          </p:nvSpPr>
          <p:spPr bwMode="auto">
            <a:xfrm>
              <a:off x="2928938" y="1500188"/>
              <a:ext cx="684269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Post</a:t>
              </a:r>
              <a:endParaRPr lang="ko-KR" altLang="en-US" sz="14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6" name="Picture 4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12715" y="2267565"/>
              <a:ext cx="474664" cy="6365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7" name="Picture 77" descr="강윤아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35600" y="5805488"/>
              <a:ext cx="487363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8" name="왼쪽/오른쪽 화살표 74"/>
            <p:cNvSpPr/>
            <p:nvPr/>
          </p:nvSpPr>
          <p:spPr bwMode="auto">
            <a:xfrm rot="3030056">
              <a:off x="5481637" y="5153026"/>
              <a:ext cx="714375" cy="285750"/>
            </a:xfrm>
            <a:prstGeom prst="leftRight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grpSp>
          <p:nvGrpSpPr>
            <p:cNvPr id="209" name="그룹 26"/>
            <p:cNvGrpSpPr>
              <a:grpSpLocks/>
            </p:cNvGrpSpPr>
            <p:nvPr/>
          </p:nvGrpSpPr>
          <p:grpSpPr bwMode="auto">
            <a:xfrm>
              <a:off x="3995738" y="6286500"/>
              <a:ext cx="1357312" cy="571500"/>
              <a:chOff x="500034" y="4143376"/>
              <a:chExt cx="1357322" cy="571508"/>
            </a:xfrm>
          </p:grpSpPr>
          <p:sp>
            <p:nvSpPr>
              <p:cNvPr id="230" name="직사각형 117"/>
              <p:cNvSpPr/>
              <p:nvPr/>
            </p:nvSpPr>
            <p:spPr bwMode="auto">
              <a:xfrm>
                <a:off x="500034" y="4143376"/>
                <a:ext cx="1357322" cy="285754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X3D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31" name="직사각형 118"/>
              <p:cNvSpPr/>
              <p:nvPr/>
            </p:nvSpPr>
            <p:spPr bwMode="auto">
              <a:xfrm>
                <a:off x="500034" y="4429130"/>
                <a:ext cx="1357322" cy="285754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P. Singh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sp>
          <p:nvSpPr>
            <p:cNvPr id="210" name="왼쪽/오른쪽 화살표 97"/>
            <p:cNvSpPr>
              <a:spLocks noChangeArrowheads="1"/>
            </p:cNvSpPr>
            <p:nvPr/>
          </p:nvSpPr>
          <p:spPr bwMode="auto">
            <a:xfrm rot="19250674">
              <a:off x="6011863" y="2133600"/>
              <a:ext cx="714375" cy="285750"/>
            </a:xfrm>
            <a:prstGeom prst="leftRight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FFEF95"/>
                </a:gs>
                <a:gs pos="35001">
                  <a:srgbClr val="FFF2B6"/>
                </a:gs>
                <a:gs pos="100000">
                  <a:srgbClr val="FFFBE2"/>
                </a:gs>
              </a:gsLst>
              <a:lin ang="16200000" scaled="1"/>
            </a:gradFill>
            <a:ln w="9525" algn="ctr">
              <a:solidFill>
                <a:srgbClr val="BFA902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211" name="Picture 79" descr="singh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63938" y="6181725"/>
              <a:ext cx="514350" cy="676275"/>
            </a:xfrm>
            <a:prstGeom prst="rect">
              <a:avLst/>
            </a:prstGeom>
            <a:noFill/>
          </p:spPr>
        </p:pic>
        <p:pic>
          <p:nvPicPr>
            <p:cNvPr id="212" name="Picture 80" descr="hyc_pro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88125" y="2349500"/>
              <a:ext cx="544513" cy="690563"/>
            </a:xfrm>
            <a:prstGeom prst="rect">
              <a:avLst/>
            </a:prstGeom>
            <a:noFill/>
          </p:spPr>
        </p:pic>
        <p:pic>
          <p:nvPicPr>
            <p:cNvPr id="213" name="Picture 7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38038" y="2069528"/>
              <a:ext cx="565628" cy="7340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5" name="TextBox 96"/>
            <p:cNvSpPr txBox="1">
              <a:spLocks noChangeArrowheads="1"/>
            </p:cNvSpPr>
            <p:nvPr/>
          </p:nvSpPr>
          <p:spPr bwMode="auto">
            <a:xfrm>
              <a:off x="6669703" y="5281048"/>
              <a:ext cx="398839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96"/>
            <p:cNvSpPr txBox="1">
              <a:spLocks noChangeArrowheads="1"/>
            </p:cNvSpPr>
            <p:nvPr/>
          </p:nvSpPr>
          <p:spPr bwMode="auto">
            <a:xfrm>
              <a:off x="7125012" y="5997293"/>
              <a:ext cx="398839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kumimoji="0"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" name="위쪽 화살표 101"/>
            <p:cNvSpPr>
              <a:spLocks noChangeArrowheads="1"/>
            </p:cNvSpPr>
            <p:nvPr/>
          </p:nvSpPr>
          <p:spPr bwMode="auto">
            <a:xfrm rot="10800000">
              <a:off x="4900612" y="5237163"/>
              <a:ext cx="304800" cy="951398"/>
            </a:xfrm>
            <a:prstGeom prst="upArrow">
              <a:avLst>
                <a:gd name="adj1" fmla="val 50000"/>
                <a:gd name="adj2" fmla="val 55208"/>
              </a:avLst>
            </a:prstGeom>
            <a:gradFill rotWithShape="1">
              <a:gsLst>
                <a:gs pos="0">
                  <a:srgbClr val="FFEF95"/>
                </a:gs>
                <a:gs pos="35001">
                  <a:srgbClr val="FFF2B6"/>
                </a:gs>
                <a:gs pos="100000">
                  <a:srgbClr val="FFFBE2"/>
                </a:gs>
              </a:gsLst>
              <a:lin ang="16200000" scaled="1"/>
            </a:gradFill>
            <a:ln w="9525" algn="ctr">
              <a:solidFill>
                <a:srgbClr val="BFA902"/>
              </a:solidFill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rot="10800000"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218" name="Picture 89" descr="증명사진_김형기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43663" y="3357563"/>
              <a:ext cx="598487" cy="792162"/>
            </a:xfrm>
            <a:prstGeom prst="rect">
              <a:avLst/>
            </a:prstGeom>
            <a:noFill/>
          </p:spPr>
        </p:pic>
        <p:sp>
          <p:nvSpPr>
            <p:cNvPr id="219" name="왼쪽/오른쪽 화살표 96"/>
            <p:cNvSpPr/>
            <p:nvPr/>
          </p:nvSpPr>
          <p:spPr bwMode="auto">
            <a:xfrm>
              <a:off x="5724525" y="3716338"/>
              <a:ext cx="714375" cy="285750"/>
            </a:xfrm>
            <a:prstGeom prst="leftRight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220" name="그림 89" descr="포맷변환_나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45091" y="4083033"/>
              <a:ext cx="614607" cy="7143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221" name="그룹 26"/>
            <p:cNvGrpSpPr>
              <a:grpSpLocks/>
            </p:cNvGrpSpPr>
            <p:nvPr/>
          </p:nvGrpSpPr>
          <p:grpSpPr bwMode="auto">
            <a:xfrm>
              <a:off x="7030065" y="5136587"/>
              <a:ext cx="1357314" cy="571500"/>
              <a:chOff x="149808" y="3979302"/>
              <a:chExt cx="1357324" cy="571504"/>
            </a:xfrm>
          </p:grpSpPr>
          <p:sp>
            <p:nvSpPr>
              <p:cNvPr id="228" name="직사각형 114"/>
              <p:cNvSpPr/>
              <p:nvPr/>
            </p:nvSpPr>
            <p:spPr bwMode="auto">
              <a:xfrm>
                <a:off x="149809" y="3979302"/>
                <a:ext cx="1357323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 dirty="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AVEVA</a:t>
                </a:r>
                <a:endParaRPr kumimoji="0" lang="ko-KR" altLang="en-US" sz="1400" dirty="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29" name="직사각형 115"/>
              <p:cNvSpPr/>
              <p:nvPr/>
            </p:nvSpPr>
            <p:spPr bwMode="auto">
              <a:xfrm>
                <a:off x="149808" y="4265054"/>
                <a:ext cx="1357323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1D528D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J. Li</a:t>
                </a:r>
                <a:endParaRPr lang="en-US" altLang="ko-KR" sz="1400" dirty="0">
                  <a:solidFill>
                    <a:srgbClr val="1D528D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</p:grpSp>
        <p:grpSp>
          <p:nvGrpSpPr>
            <p:cNvPr id="222" name="그룹 26"/>
            <p:cNvGrpSpPr>
              <a:grpSpLocks/>
            </p:cNvGrpSpPr>
            <p:nvPr/>
          </p:nvGrpSpPr>
          <p:grpSpPr bwMode="auto">
            <a:xfrm>
              <a:off x="852488" y="3659188"/>
              <a:ext cx="1357312" cy="571500"/>
              <a:chOff x="500034" y="4143380"/>
              <a:chExt cx="1357322" cy="571504"/>
            </a:xfrm>
          </p:grpSpPr>
          <p:sp>
            <p:nvSpPr>
              <p:cNvPr id="226" name="직사각형 114"/>
              <p:cNvSpPr/>
              <p:nvPr/>
            </p:nvSpPr>
            <p:spPr bwMode="auto">
              <a:xfrm>
                <a:off x="500034" y="4143380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UG Macro</a:t>
                </a:r>
                <a:endParaRPr kumimoji="0" lang="ko-KR" altLang="en-US" sz="1400">
                  <a:solidFill>
                    <a:srgbClr val="000000"/>
                  </a:solidFill>
                  <a:latin typeface="Arial" pitchFamily="34" charset="0"/>
                  <a:ea typeface="굴림" pitchFamily="50" charset="-127"/>
                  <a:cs typeface="Arial" pitchFamily="34" charset="0"/>
                </a:endParaRPr>
              </a:p>
            </p:txBody>
          </p:sp>
          <p:sp>
            <p:nvSpPr>
              <p:cNvPr id="227" name="직사각형 115"/>
              <p:cNvSpPr/>
              <p:nvPr/>
            </p:nvSpPr>
            <p:spPr bwMode="auto">
              <a:xfrm>
                <a:off x="500034" y="4429132"/>
                <a:ext cx="1357322" cy="285752"/>
              </a:xfrm>
              <a:prstGeom prst="rect">
                <a:avLst/>
              </a:prstGeom>
              <a:gradFill rotWithShape="1">
                <a:gsLst>
                  <a:gs pos="0">
                    <a:srgbClr val="0099CC">
                      <a:tint val="50000"/>
                      <a:satMod val="300000"/>
                    </a:srgbClr>
                  </a:gs>
                  <a:gs pos="35000">
                    <a:srgbClr val="0099CC">
                      <a:tint val="37000"/>
                      <a:satMod val="300000"/>
                    </a:srgbClr>
                  </a:gs>
                  <a:gs pos="100000">
                    <a:srgbClr val="0099CC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0099CC">
                    <a:shade val="95000"/>
                    <a:satMod val="105000"/>
                  </a:srgbClr>
                </a:solidFill>
                <a:prstDash val="solid"/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latinLnBrk="0"/>
                <a:r>
                  <a:rPr kumimoji="0" lang="en-US" altLang="ko-KR" sz="1400">
                    <a:solidFill>
                      <a:srgbClr val="000000"/>
                    </a:solidFill>
                    <a:latin typeface="Arial" pitchFamily="34" charset="0"/>
                    <a:ea typeface="굴림" pitchFamily="50" charset="-127"/>
                    <a:cs typeface="Arial" pitchFamily="34" charset="0"/>
                  </a:rPr>
                  <a:t>D. Kim</a:t>
                </a:r>
              </a:p>
            </p:txBody>
          </p:sp>
        </p:grpSp>
        <p:sp>
          <p:nvSpPr>
            <p:cNvPr id="223" name="TextBox 95"/>
            <p:cNvSpPr txBox="1">
              <a:spLocks noChangeArrowheads="1"/>
            </p:cNvSpPr>
            <p:nvPr/>
          </p:nvSpPr>
          <p:spPr bwMode="auto">
            <a:xfrm>
              <a:off x="2060575" y="3457575"/>
              <a:ext cx="398839" cy="386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4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M</a:t>
              </a:r>
              <a:endParaRPr kumimoji="0" lang="ko-KR" altLang="en-US" sz="14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" name="왼쪽/오른쪽 화살표 95"/>
            <p:cNvSpPr/>
            <p:nvPr/>
          </p:nvSpPr>
          <p:spPr bwMode="auto">
            <a:xfrm>
              <a:off x="2387600" y="3789363"/>
              <a:ext cx="714375" cy="285750"/>
            </a:xfrm>
            <a:prstGeom prst="leftRightArrow">
              <a:avLst/>
            </a:prstGeom>
            <a:gradFill rotWithShape="1">
              <a:gsLst>
                <a:gs pos="0">
                  <a:srgbClr val="BFA907">
                    <a:tint val="50000"/>
                    <a:satMod val="300000"/>
                  </a:srgbClr>
                </a:gs>
                <a:gs pos="35000">
                  <a:srgbClr val="BFA907">
                    <a:tint val="37000"/>
                    <a:satMod val="300000"/>
                  </a:srgbClr>
                </a:gs>
                <a:gs pos="100000">
                  <a:srgbClr val="BFA907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BFA907">
                  <a:shade val="95000"/>
                  <a:satMod val="105000"/>
                </a:srgbClr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latinLnBrk="0"/>
              <a:endParaRPr kumimoji="0" lang="ko-KR" altLang="en-US" sz="1400">
                <a:solidFill>
                  <a:srgbClr val="1D528D"/>
                </a:solidFill>
                <a:latin typeface="Arial" pitchFamily="34" charset="0"/>
                <a:ea typeface="굴림" pitchFamily="50" charset="-127"/>
                <a:cs typeface="Arial" pitchFamily="34" charset="0"/>
              </a:endParaRPr>
            </a:p>
          </p:txBody>
        </p:sp>
        <p:pic>
          <p:nvPicPr>
            <p:cNvPr id="225" name="Picture 100" descr="DaewhanKim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7500" y="3535363"/>
              <a:ext cx="582613" cy="757237"/>
            </a:xfrm>
            <a:prstGeom prst="rect">
              <a:avLst/>
            </a:prstGeom>
            <a:noFill/>
          </p:spPr>
        </p:pic>
      </p:grpSp>
      <p:sp>
        <p:nvSpPr>
          <p:cNvPr id="88" name="Slide Number Placeholder 8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2562A-12D0-415F-9627-F573E514D37D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6200" y="4648200"/>
            <a:ext cx="397195" cy="50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</TotalTime>
  <Words>1128</Words>
  <Application>Microsoft Office PowerPoint</Application>
  <PresentationFormat>On-screen Show (4:3)</PresentationFormat>
  <Paragraphs>333</Paragraphs>
  <Slides>34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Image</vt:lpstr>
      <vt:lpstr>Macro-Parametrics Approach for CAD Translation to X3D</vt:lpstr>
      <vt:lpstr>Contents</vt:lpstr>
      <vt:lpstr>CAD Modeling Approach</vt:lpstr>
      <vt:lpstr>Modeling Approaches</vt:lpstr>
      <vt:lpstr>Example: As-Is</vt:lpstr>
      <vt:lpstr>Example: To-Be</vt:lpstr>
      <vt:lpstr>Macro-Parametrics Approach(MPA)</vt:lpstr>
      <vt:lpstr>XML Macro File</vt:lpstr>
      <vt:lpstr>Implementation Team at KAIST</vt:lpstr>
      <vt:lpstr>CAD Modeling &amp; Exchange</vt:lpstr>
      <vt:lpstr>Mesh Processing Pipeline</vt:lpstr>
      <vt:lpstr>X3D Translation Scenario</vt:lpstr>
      <vt:lpstr>Test Cases Set I (KAIST)</vt:lpstr>
      <vt:lpstr>Test Cases Set II  (ACIS models with complex surfaces)</vt:lpstr>
      <vt:lpstr>Experiments </vt:lpstr>
      <vt:lpstr>Test Case : Y-model (KAIST)</vt:lpstr>
      <vt:lpstr>Slide 17</vt:lpstr>
      <vt:lpstr>Test Cases Set I (KAIST)</vt:lpstr>
      <vt:lpstr>Slide 19</vt:lpstr>
      <vt:lpstr>Conclusion</vt:lpstr>
      <vt:lpstr>Resources for further Information</vt:lpstr>
      <vt:lpstr>Slide 22</vt:lpstr>
      <vt:lpstr>References</vt:lpstr>
      <vt:lpstr>References </vt:lpstr>
      <vt:lpstr>Slide 25</vt:lpstr>
      <vt:lpstr>Neutral Modeling Command</vt:lpstr>
      <vt:lpstr>Classification of Neutral Modeling Commands</vt:lpstr>
      <vt:lpstr>XML Schema</vt:lpstr>
      <vt:lpstr>L-Block (K1)</vt:lpstr>
      <vt:lpstr>Y-model (K2)</vt:lpstr>
      <vt:lpstr>Gas Spring (K3)</vt:lpstr>
      <vt:lpstr>Linear Sensor (K4)</vt:lpstr>
      <vt:lpstr>Engine Air-Filter Housing (K5)</vt:lpstr>
      <vt:lpstr>Effect of Normal Tolerance on Faceting</vt:lpstr>
    </vt:vector>
  </TitlesOfParts>
  <Company>KAIST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Singh</dc:creator>
  <cp:lastModifiedBy>Don Brutzman</cp:lastModifiedBy>
  <cp:revision>248</cp:revision>
  <dcterms:created xsi:type="dcterms:W3CDTF">2009-08-04T17:18:32Z</dcterms:created>
  <dcterms:modified xsi:type="dcterms:W3CDTF">2010-08-19T11:33:33Z</dcterms:modified>
</cp:coreProperties>
</file>